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277" r:id="rId3"/>
    <p:sldId id="296" r:id="rId4"/>
    <p:sldId id="297" r:id="rId5"/>
    <p:sldId id="324" r:id="rId6"/>
    <p:sldId id="298" r:id="rId7"/>
    <p:sldId id="315" r:id="rId8"/>
    <p:sldId id="299" r:id="rId9"/>
    <p:sldId id="302" r:id="rId10"/>
    <p:sldId id="316" r:id="rId11"/>
    <p:sldId id="303" r:id="rId12"/>
    <p:sldId id="317" r:id="rId13"/>
    <p:sldId id="318" r:id="rId14"/>
    <p:sldId id="304" r:id="rId15"/>
    <p:sldId id="305" r:id="rId16"/>
    <p:sldId id="319" r:id="rId17"/>
    <p:sldId id="320" r:id="rId18"/>
    <p:sldId id="306" r:id="rId19"/>
    <p:sldId id="321" r:id="rId20"/>
    <p:sldId id="307" r:id="rId21"/>
    <p:sldId id="308" r:id="rId22"/>
    <p:sldId id="309" r:id="rId23"/>
    <p:sldId id="311" r:id="rId24"/>
    <p:sldId id="313" r:id="rId25"/>
    <p:sldId id="32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25" autoAdjust="0"/>
    <p:restoredTop sz="94660"/>
  </p:normalViewPr>
  <p:slideViewPr>
    <p:cSldViewPr snapToGrid="0">
      <p:cViewPr>
        <p:scale>
          <a:sx n="60" d="100"/>
          <a:sy n="60" d="100"/>
        </p:scale>
        <p:origin x="-822" y="-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81F06-11B2-4FB8-83DB-19D499C3415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B6A29-4809-4214-980D-D6D2C06C2A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4/18/2018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772275"/>
            <a:ext cx="10095978" cy="137307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Metodski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pristupi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u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razvoju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samoregulacije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/>
            </a:r>
            <a:br>
              <a:rPr lang="sr-Latn-RS" sz="3400" dirty="0" smtClean="0">
                <a:latin typeface="Arial Black" pitchFamily="34" charset="0"/>
                <a:cs typeface="Aharoni" pitchFamily="2" charset="-79"/>
              </a:rPr>
            </a:b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kod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osoba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sa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intelektualnom</a:t>
            </a:r>
            <a:r>
              <a:rPr lang="en-US" sz="3400" dirty="0" smtClean="0">
                <a:latin typeface="Arial Black" pitchFamily="34" charset="0"/>
                <a:cs typeface="Aharoni" pitchFamily="2" charset="-79"/>
              </a:rPr>
              <a:t> </a:t>
            </a:r>
            <a:r>
              <a:rPr lang="en-US" sz="3400" dirty="0" err="1" smtClean="0">
                <a:latin typeface="Arial Black" pitchFamily="34" charset="0"/>
                <a:cs typeface="Aharoni" pitchFamily="2" charset="-79"/>
              </a:rPr>
              <a:t>ometeno</a:t>
            </a:r>
            <a:r>
              <a:rPr lang="sr-Latn-RS" sz="3400" dirty="0" smtClean="0">
                <a:latin typeface="Arial Black" pitchFamily="34" charset="0"/>
                <a:cs typeface="Aharoni" pitchFamily="2" charset="-79"/>
              </a:rPr>
              <a:t>šću</a:t>
            </a: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Arkova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samoodređenja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(2)</a:t>
            </a:r>
            <a:r>
              <a:rPr lang="en-US" dirty="0" smtClean="0"/>
              <a:t> </a:t>
            </a:r>
            <a:r>
              <a:rPr lang="en-US" dirty="0" err="1" smtClean="0"/>
              <a:t>Određivanje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realizacija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Od osobe sa IO se očekuje da definiše po jedan </a:t>
            </a:r>
            <a:r>
              <a:rPr lang="en-US" dirty="0" err="1" smtClean="0"/>
              <a:t>cilj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želi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ostvari</a:t>
            </a:r>
            <a:r>
              <a:rPr lang="en-US" dirty="0" smtClean="0"/>
              <a:t> u tri </a:t>
            </a:r>
            <a:r>
              <a:rPr lang="en-US" dirty="0" err="1" smtClean="0"/>
              <a:t>ponuđene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: </a:t>
            </a:r>
            <a:r>
              <a:rPr lang="en-US" dirty="0" err="1" smtClean="0"/>
              <a:t>stanovanje</a:t>
            </a:r>
            <a:r>
              <a:rPr lang="en-US" dirty="0" smtClean="0"/>
              <a:t>, </a:t>
            </a:r>
            <a:r>
              <a:rPr lang="en-US" dirty="0" err="1" smtClean="0"/>
              <a:t>posao</a:t>
            </a:r>
            <a:r>
              <a:rPr lang="sr-Latn-RS" dirty="0" smtClean="0"/>
              <a:t> i</a:t>
            </a:r>
            <a:r>
              <a:rPr lang="en-US" dirty="0" smtClean="0"/>
              <a:t> </a:t>
            </a:r>
            <a:r>
              <a:rPr lang="en-US" dirty="0" err="1" smtClean="0"/>
              <a:t>prevoz</a:t>
            </a:r>
            <a:r>
              <a:rPr lang="sr-Latn-RS" dirty="0" smtClean="0"/>
              <a:t>. </a:t>
            </a:r>
          </a:p>
          <a:p>
            <a:endParaRPr lang="sr-Latn-RS" dirty="0" smtClean="0"/>
          </a:p>
          <a:p>
            <a:r>
              <a:rPr lang="sr-Latn-RS" dirty="0" smtClean="0"/>
              <a:t>Da podeli proces realizacije cilja na 4 etape.</a:t>
            </a:r>
          </a:p>
          <a:p>
            <a:endParaRPr lang="sr-Latn-RS" dirty="0" smtClean="0"/>
          </a:p>
          <a:p>
            <a:r>
              <a:rPr lang="sr-Latn-RS" dirty="0" smtClean="0"/>
              <a:t>Izračunava se jedinstven rezultat. </a:t>
            </a:r>
          </a:p>
          <a:p>
            <a:endParaRPr lang="sr-Latn-RS" dirty="0" smtClean="0"/>
          </a:p>
          <a:p>
            <a:r>
              <a:rPr lang="sr-Latn-RS" dirty="0" smtClean="0"/>
              <a:t>Postoji i verzija za odrasle koja sadrži manje izmene.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Upitnik</a:t>
            </a:r>
            <a:r>
              <a:rPr lang="en-US" dirty="0" smtClean="0"/>
              <a:t> o </a:t>
            </a:r>
            <a:r>
              <a:rPr lang="en-US" dirty="0" err="1" smtClean="0"/>
              <a:t>dečjem</a:t>
            </a:r>
            <a:r>
              <a:rPr lang="en-US" dirty="0" smtClean="0"/>
              <a:t> </a:t>
            </a:r>
            <a:r>
              <a:rPr lang="en-US" dirty="0" err="1" smtClean="0"/>
              <a:t>ponašanju</a:t>
            </a:r>
            <a:r>
              <a:rPr lang="en-US" dirty="0" smtClean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smtClean="0"/>
              <a:t>(The </a:t>
            </a:r>
            <a:r>
              <a:rPr lang="en-US" i="1" dirty="0" smtClean="0"/>
              <a:t>Childhood </a:t>
            </a:r>
            <a:r>
              <a:rPr lang="en-US" i="1" dirty="0" err="1" smtClean="0"/>
              <a:t>Behaviour</a:t>
            </a:r>
            <a:r>
              <a:rPr lang="en-US" i="1" dirty="0" smtClean="0"/>
              <a:t> Questionnaire</a:t>
            </a:r>
            <a:r>
              <a:rPr lang="en-US" dirty="0" smtClean="0"/>
              <a:t> </a:t>
            </a:r>
            <a:r>
              <a:rPr lang="en-US" dirty="0" err="1" smtClean="0"/>
              <a:t>CBQ</a:t>
            </a:r>
            <a:r>
              <a:rPr lang="sr-Latn-R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008700" cy="4521127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Autori: </a:t>
            </a:r>
            <a:r>
              <a:rPr lang="en-US" dirty="0" err="1" smtClean="0"/>
              <a:t>Rothbart</a:t>
            </a:r>
            <a:r>
              <a:rPr lang="en-US" dirty="0" smtClean="0"/>
              <a:t>, M. K., </a:t>
            </a:r>
            <a:r>
              <a:rPr lang="en-US" dirty="0" err="1" smtClean="0"/>
              <a:t>Ahadi</a:t>
            </a:r>
            <a:r>
              <a:rPr lang="en-US" dirty="0" smtClean="0"/>
              <a:t>, S. A., Hershey, K. L., &amp; Fisher, </a:t>
            </a:r>
            <a:r>
              <a:rPr lang="en-US" dirty="0" smtClean="0"/>
              <a:t>P.</a:t>
            </a:r>
            <a:r>
              <a:rPr lang="sr-Latn-RS" dirty="0" smtClean="0"/>
              <a:t> </a:t>
            </a:r>
            <a:r>
              <a:rPr lang="en-US" dirty="0" smtClean="0"/>
              <a:t>2001</a:t>
            </a:r>
            <a:endParaRPr lang="sr-Latn-RS" dirty="0" smtClean="0"/>
          </a:p>
          <a:p>
            <a:r>
              <a:rPr lang="sr-Latn-RS" dirty="0" smtClean="0"/>
              <a:t>Uzrast</a:t>
            </a:r>
            <a:r>
              <a:rPr lang="sr-Latn-RS" dirty="0" smtClean="0"/>
              <a:t>: </a:t>
            </a:r>
            <a:r>
              <a:rPr lang="en-US" dirty="0" smtClean="0"/>
              <a:t>3 do 7 </a:t>
            </a:r>
            <a:r>
              <a:rPr lang="en-US" dirty="0" err="1" smtClean="0"/>
              <a:t>godina</a:t>
            </a:r>
            <a:endParaRPr lang="sr-Latn-RS" dirty="0" smtClean="0"/>
          </a:p>
          <a:p>
            <a:r>
              <a:rPr lang="sr-Latn-RS" dirty="0" smtClean="0"/>
              <a:t>Populacija: </a:t>
            </a:r>
            <a:r>
              <a:rPr lang="en-US" dirty="0" smtClean="0"/>
              <a:t>D</a:t>
            </a:r>
            <a:r>
              <a:rPr lang="sr-Latn-RS" dirty="0" smtClean="0"/>
              <a:t>eca tipičnog razvoja </a:t>
            </a:r>
          </a:p>
          <a:p>
            <a:endParaRPr lang="sr-Latn-RS" dirty="0" smtClean="0"/>
          </a:p>
          <a:p>
            <a:pPr>
              <a:buNone/>
            </a:pPr>
            <a:r>
              <a:rPr lang="en-US" dirty="0" err="1" smtClean="0"/>
              <a:t>Upitnikom</a:t>
            </a:r>
            <a:r>
              <a:rPr lang="en-US" dirty="0" smtClean="0"/>
              <a:t> je </a:t>
            </a:r>
            <a:r>
              <a:rPr lang="en-US" dirty="0" err="1" smtClean="0"/>
              <a:t>obuhvaćeno</a:t>
            </a:r>
            <a:r>
              <a:rPr lang="en-US" dirty="0" smtClean="0"/>
              <a:t> </a:t>
            </a:r>
            <a:r>
              <a:rPr lang="en-US" dirty="0" err="1" smtClean="0"/>
              <a:t>petnaest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: </a:t>
            </a:r>
            <a:endParaRPr lang="sr-Latn-RS" dirty="0" smtClean="0"/>
          </a:p>
          <a:p>
            <a:r>
              <a:rPr lang="en-US" dirty="0" smtClean="0"/>
              <a:t>(1) </a:t>
            </a:r>
            <a:r>
              <a:rPr lang="en-US" dirty="0" err="1" smtClean="0"/>
              <a:t>opšti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u="sng" dirty="0" smtClean="0"/>
              <a:t>(2) </a:t>
            </a:r>
            <a:r>
              <a:rPr lang="en-US" u="sng" dirty="0" err="1" smtClean="0"/>
              <a:t>bes</a:t>
            </a:r>
            <a:r>
              <a:rPr lang="en-US" u="sng" dirty="0" smtClean="0"/>
              <a:t>/</a:t>
            </a:r>
            <a:r>
              <a:rPr lang="en-US" u="sng" dirty="0" err="1" smtClean="0"/>
              <a:t>frustracija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u="sng" dirty="0" smtClean="0"/>
              <a:t>(3) </a:t>
            </a:r>
            <a:r>
              <a:rPr lang="en-US" u="sng" dirty="0" err="1" smtClean="0"/>
              <a:t>nivo</a:t>
            </a:r>
            <a:r>
              <a:rPr lang="en-US" u="sng" dirty="0" smtClean="0"/>
              <a:t> </a:t>
            </a:r>
            <a:r>
              <a:rPr lang="en-US" u="sng" dirty="0" err="1" smtClean="0"/>
              <a:t>uzbuđenja</a:t>
            </a:r>
            <a:r>
              <a:rPr lang="en-US" u="sng" dirty="0" smtClean="0"/>
              <a:t> </a:t>
            </a:r>
            <a:r>
              <a:rPr lang="en-US" u="sng" dirty="0" err="1" smtClean="0"/>
              <a:t>pri</a:t>
            </a:r>
            <a:r>
              <a:rPr lang="en-US" u="sng" dirty="0" smtClean="0"/>
              <a:t> </a:t>
            </a:r>
            <a:r>
              <a:rPr lang="en-US" u="sng" dirty="0" err="1" smtClean="0"/>
              <a:t>očekivanju</a:t>
            </a:r>
            <a:r>
              <a:rPr lang="en-US" u="sng" dirty="0" smtClean="0"/>
              <a:t> </a:t>
            </a:r>
            <a:r>
              <a:rPr lang="en-US" u="sng" dirty="0" err="1" smtClean="0"/>
              <a:t>nagrade</a:t>
            </a:r>
            <a:r>
              <a:rPr lang="en-US" u="sng" dirty="0" smtClean="0"/>
              <a:t>, </a:t>
            </a:r>
            <a:endParaRPr lang="sr-Latn-RS" u="sng" dirty="0" smtClean="0"/>
          </a:p>
          <a:p>
            <a:r>
              <a:rPr lang="en-US" dirty="0" smtClean="0"/>
              <a:t>(4) </a:t>
            </a:r>
            <a:r>
              <a:rPr lang="en-US" dirty="0" err="1" smtClean="0"/>
              <a:t>usmeravanje</a:t>
            </a:r>
            <a:r>
              <a:rPr lang="en-US" dirty="0" smtClean="0"/>
              <a:t> </a:t>
            </a:r>
            <a:r>
              <a:rPr lang="en-US" dirty="0" err="1" smtClean="0"/>
              <a:t>pažnje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u="sng" dirty="0" smtClean="0"/>
              <a:t>(5) </a:t>
            </a:r>
            <a:r>
              <a:rPr lang="en-US" u="sng" dirty="0" err="1" smtClean="0"/>
              <a:t>tolerancija</a:t>
            </a:r>
            <a:r>
              <a:rPr lang="en-US" u="sng" dirty="0" smtClean="0"/>
              <a:t> </a:t>
            </a:r>
            <a:r>
              <a:rPr lang="en-US" u="sng" dirty="0" err="1" smtClean="0"/>
              <a:t>na</a:t>
            </a:r>
            <a:r>
              <a:rPr lang="en-US" u="sng" dirty="0" smtClean="0"/>
              <a:t> </a:t>
            </a:r>
            <a:r>
              <a:rPr lang="en-US" u="sng" dirty="0" err="1" smtClean="0"/>
              <a:t>izlaganje</a:t>
            </a:r>
            <a:r>
              <a:rPr lang="en-US" u="sng" dirty="0" smtClean="0"/>
              <a:t> </a:t>
            </a:r>
            <a:r>
              <a:rPr lang="en-US" u="sng" dirty="0" err="1" smtClean="0"/>
              <a:t>intenzivnim</a:t>
            </a:r>
            <a:r>
              <a:rPr lang="en-US" u="sng" dirty="0" smtClean="0"/>
              <a:t> </a:t>
            </a:r>
            <a:r>
              <a:rPr lang="en-US" u="sng" dirty="0" err="1" smtClean="0"/>
              <a:t>stimulusima</a:t>
            </a:r>
            <a:r>
              <a:rPr lang="en-US" dirty="0" smtClean="0"/>
              <a:t>,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Upitnik</a:t>
            </a:r>
            <a:r>
              <a:rPr lang="en-US" dirty="0" smtClean="0"/>
              <a:t> o </a:t>
            </a:r>
            <a:r>
              <a:rPr lang="en-US" dirty="0" err="1" smtClean="0"/>
              <a:t>dečjem</a:t>
            </a:r>
            <a:r>
              <a:rPr lang="en-US" dirty="0" smtClean="0"/>
              <a:t> </a:t>
            </a:r>
            <a:r>
              <a:rPr lang="en-US" dirty="0" err="1" smtClean="0"/>
              <a:t>ponašanju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(6) </a:t>
            </a:r>
            <a:r>
              <a:rPr lang="en-US" u="sng" dirty="0" err="1" smtClean="0"/>
              <a:t>oporavak</a:t>
            </a:r>
            <a:r>
              <a:rPr lang="en-US" u="sng" dirty="0" smtClean="0"/>
              <a:t> </a:t>
            </a:r>
            <a:r>
              <a:rPr lang="en-US" u="sng" dirty="0" err="1" smtClean="0"/>
              <a:t>od</a:t>
            </a:r>
            <a:r>
              <a:rPr lang="en-US" u="sng" dirty="0" smtClean="0"/>
              <a:t> </a:t>
            </a:r>
            <a:r>
              <a:rPr lang="en-US" u="sng" dirty="0" err="1" smtClean="0"/>
              <a:t>stresa</a:t>
            </a:r>
            <a:r>
              <a:rPr lang="en-US" u="sng" dirty="0" smtClean="0"/>
              <a:t> – </a:t>
            </a:r>
            <a:r>
              <a:rPr lang="en-US" u="sng" dirty="0" err="1" smtClean="0"/>
              <a:t>intenzivnih</a:t>
            </a:r>
            <a:r>
              <a:rPr lang="en-US" u="sng" dirty="0" smtClean="0"/>
              <a:t> </a:t>
            </a:r>
            <a:r>
              <a:rPr lang="en-US" u="sng" dirty="0" err="1" smtClean="0"/>
              <a:t>emocionalnih</a:t>
            </a:r>
            <a:r>
              <a:rPr lang="en-US" u="sng" dirty="0" smtClean="0"/>
              <a:t> </a:t>
            </a:r>
            <a:r>
              <a:rPr lang="en-US" u="sng" dirty="0" err="1" smtClean="0"/>
              <a:t>doživljaja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smtClean="0"/>
              <a:t>(7) </a:t>
            </a:r>
            <a:r>
              <a:rPr lang="en-US" dirty="0" err="1" smtClean="0"/>
              <a:t>prisutnost</a:t>
            </a:r>
            <a:r>
              <a:rPr lang="en-US" dirty="0" smtClean="0"/>
              <a:t> </a:t>
            </a:r>
            <a:r>
              <a:rPr lang="en-US" dirty="0" err="1" smtClean="0"/>
              <a:t>straha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zabrinutosti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u="sng" dirty="0" smtClean="0"/>
              <a:t>(8) </a:t>
            </a:r>
            <a:r>
              <a:rPr lang="en-US" u="sng" dirty="0" err="1" smtClean="0"/>
              <a:t>pozitivni</a:t>
            </a:r>
            <a:r>
              <a:rPr lang="en-US" u="sng" dirty="0" smtClean="0"/>
              <a:t> </a:t>
            </a:r>
            <a:r>
              <a:rPr lang="en-US" u="sng" dirty="0" err="1" smtClean="0"/>
              <a:t>emocionalni</a:t>
            </a:r>
            <a:r>
              <a:rPr lang="en-US" u="sng" dirty="0" smtClean="0"/>
              <a:t> </a:t>
            </a:r>
            <a:r>
              <a:rPr lang="en-US" u="sng" dirty="0" err="1" smtClean="0"/>
              <a:t>doživljaji</a:t>
            </a:r>
            <a:r>
              <a:rPr lang="en-US" u="sng" dirty="0" smtClean="0"/>
              <a:t> </a:t>
            </a:r>
            <a:r>
              <a:rPr lang="en-US" u="sng" dirty="0" err="1" smtClean="0"/>
              <a:t>visokog</a:t>
            </a:r>
            <a:r>
              <a:rPr lang="en-US" u="sng" dirty="0" smtClean="0"/>
              <a:t> </a:t>
            </a:r>
            <a:r>
              <a:rPr lang="en-US" u="sng" dirty="0" err="1" smtClean="0"/>
              <a:t>intenziteta</a:t>
            </a:r>
            <a:r>
              <a:rPr lang="en-US" u="sng" dirty="0" smtClean="0"/>
              <a:t> </a:t>
            </a:r>
            <a:r>
              <a:rPr lang="en-US" u="sng" dirty="0" err="1" smtClean="0"/>
              <a:t>i</a:t>
            </a:r>
            <a:r>
              <a:rPr lang="en-US" u="sng" dirty="0" smtClean="0"/>
              <a:t> </a:t>
            </a:r>
            <a:endParaRPr lang="sr-Latn-RS" u="sng" dirty="0" smtClean="0"/>
          </a:p>
          <a:p>
            <a:r>
              <a:rPr lang="en-US" u="sng" dirty="0" smtClean="0"/>
              <a:t>(9) </a:t>
            </a:r>
            <a:r>
              <a:rPr lang="en-US" u="sng" dirty="0" err="1" smtClean="0"/>
              <a:t>pozitivni</a:t>
            </a:r>
            <a:r>
              <a:rPr lang="en-US" u="sng" dirty="0" smtClean="0"/>
              <a:t> </a:t>
            </a:r>
            <a:r>
              <a:rPr lang="en-US" u="sng" dirty="0" err="1" smtClean="0"/>
              <a:t>emocionalni</a:t>
            </a:r>
            <a:r>
              <a:rPr lang="en-US" u="sng" dirty="0" smtClean="0"/>
              <a:t> </a:t>
            </a:r>
            <a:r>
              <a:rPr lang="en-US" u="sng" dirty="0" err="1" smtClean="0"/>
              <a:t>doživljaji</a:t>
            </a:r>
            <a:r>
              <a:rPr lang="en-US" u="sng" dirty="0" smtClean="0"/>
              <a:t> </a:t>
            </a:r>
            <a:r>
              <a:rPr lang="en-US" u="sng" dirty="0" err="1" smtClean="0"/>
              <a:t>niskog</a:t>
            </a:r>
            <a:r>
              <a:rPr lang="en-US" u="sng" dirty="0" smtClean="0"/>
              <a:t> </a:t>
            </a:r>
            <a:r>
              <a:rPr lang="en-US" u="sng" dirty="0" err="1" smtClean="0"/>
              <a:t>intenziteta</a:t>
            </a:r>
            <a:r>
              <a:rPr lang="en-US" u="sng" dirty="0" smtClean="0"/>
              <a:t>, </a:t>
            </a:r>
            <a:endParaRPr lang="sr-Latn-RS" u="sng" dirty="0" smtClean="0"/>
          </a:p>
          <a:p>
            <a:r>
              <a:rPr lang="en-US" u="sng" dirty="0" smtClean="0"/>
              <a:t>(10) </a:t>
            </a:r>
            <a:r>
              <a:rPr lang="en-US" u="sng" dirty="0" err="1" smtClean="0"/>
              <a:t>impulsivnost</a:t>
            </a:r>
            <a:r>
              <a:rPr lang="en-US" dirty="0" smtClean="0"/>
              <a:t>,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Upitnik</a:t>
            </a:r>
            <a:r>
              <a:rPr lang="en-US" dirty="0" smtClean="0"/>
              <a:t> o </a:t>
            </a:r>
            <a:r>
              <a:rPr lang="en-US" dirty="0" err="1" smtClean="0"/>
              <a:t>dečjem</a:t>
            </a:r>
            <a:r>
              <a:rPr lang="en-US" dirty="0" smtClean="0"/>
              <a:t> </a:t>
            </a:r>
            <a:r>
              <a:rPr lang="en-US" dirty="0" err="1" smtClean="0"/>
              <a:t>ponašanju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(11) </a:t>
            </a:r>
            <a:r>
              <a:rPr lang="en-US" dirty="0" err="1" smtClean="0"/>
              <a:t>inhibitorna</a:t>
            </a:r>
            <a:r>
              <a:rPr lang="en-US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smtClean="0"/>
              <a:t>(12) </a:t>
            </a:r>
            <a:r>
              <a:rPr lang="en-US" dirty="0" err="1" smtClean="0"/>
              <a:t>perceptivna</a:t>
            </a:r>
            <a:r>
              <a:rPr lang="en-US" dirty="0" smtClean="0"/>
              <a:t> </a:t>
            </a:r>
            <a:r>
              <a:rPr lang="en-US" dirty="0" err="1" smtClean="0"/>
              <a:t>osetljivost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stimuluse</a:t>
            </a:r>
            <a:r>
              <a:rPr lang="en-US" dirty="0" smtClean="0"/>
              <a:t> </a:t>
            </a:r>
            <a:r>
              <a:rPr lang="en-US" dirty="0" err="1" smtClean="0"/>
              <a:t>niskog</a:t>
            </a:r>
            <a:r>
              <a:rPr lang="en-US" dirty="0" smtClean="0"/>
              <a:t> </a:t>
            </a:r>
            <a:r>
              <a:rPr lang="en-US" dirty="0" err="1" smtClean="0"/>
              <a:t>intenziteta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u="sng" dirty="0" smtClean="0"/>
              <a:t>(13) </a:t>
            </a:r>
            <a:r>
              <a:rPr lang="en-US" u="sng" dirty="0" err="1" smtClean="0"/>
              <a:t>nivo</a:t>
            </a:r>
            <a:r>
              <a:rPr lang="en-US" u="sng" dirty="0" smtClean="0"/>
              <a:t> </a:t>
            </a:r>
            <a:r>
              <a:rPr lang="en-US" u="sng" dirty="0" err="1" smtClean="0"/>
              <a:t>negativnih</a:t>
            </a:r>
            <a:r>
              <a:rPr lang="en-US" u="sng" dirty="0" smtClean="0"/>
              <a:t> </a:t>
            </a:r>
            <a:r>
              <a:rPr lang="en-US" u="sng" dirty="0" err="1" smtClean="0"/>
              <a:t>osećanja</a:t>
            </a:r>
            <a:r>
              <a:rPr lang="en-US" u="sng" dirty="0" smtClean="0"/>
              <a:t> </a:t>
            </a:r>
            <a:r>
              <a:rPr lang="en-US" u="sng" dirty="0" err="1" smtClean="0"/>
              <a:t>pri</a:t>
            </a:r>
            <a:r>
              <a:rPr lang="en-US" u="sng" dirty="0" smtClean="0"/>
              <a:t> </a:t>
            </a:r>
            <a:r>
              <a:rPr lang="en-US" u="sng" dirty="0" err="1" smtClean="0"/>
              <a:t>osujećenju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smtClean="0"/>
              <a:t>(14) </a:t>
            </a:r>
            <a:r>
              <a:rPr lang="en-US" dirty="0" err="1" smtClean="0"/>
              <a:t>stidljivost</a:t>
            </a:r>
            <a:r>
              <a:rPr lang="sr-Latn-RS" dirty="0" smtClean="0"/>
              <a:t> i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smtClean="0"/>
              <a:t>(15)</a:t>
            </a:r>
            <a:r>
              <a:rPr lang="sr-Latn-RS" dirty="0" smtClean="0"/>
              <a:t> </a:t>
            </a:r>
            <a:r>
              <a:rPr lang="en-US" dirty="0" err="1" smtClean="0"/>
              <a:t>smeh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smejanje</a:t>
            </a:r>
            <a:r>
              <a:rPr lang="en-US" dirty="0" smtClean="0"/>
              <a:t> </a:t>
            </a:r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 smtClean="0"/>
              <a:t>promena</a:t>
            </a:r>
            <a:r>
              <a:rPr lang="en-US" dirty="0" smtClean="0"/>
              <a:t> u </a:t>
            </a:r>
            <a:r>
              <a:rPr lang="en-US" dirty="0" err="1" smtClean="0"/>
              <a:t>okruženju</a:t>
            </a:r>
            <a:r>
              <a:rPr lang="en-US" dirty="0" smtClean="0"/>
              <a:t> – </a:t>
            </a:r>
            <a:r>
              <a:rPr lang="en-US" dirty="0" err="1" smtClean="0"/>
              <a:t>intenziteta</a:t>
            </a:r>
            <a:r>
              <a:rPr lang="en-US" dirty="0" smtClean="0"/>
              <a:t>, </a:t>
            </a:r>
            <a:r>
              <a:rPr lang="en-US" dirty="0" err="1" smtClean="0"/>
              <a:t>učestalosti</a:t>
            </a:r>
            <a:r>
              <a:rPr lang="en-US" dirty="0" smtClean="0"/>
              <a:t>, </a:t>
            </a:r>
            <a:r>
              <a:rPr lang="en-US" dirty="0" err="1" smtClean="0"/>
              <a:t>složenosti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nekongruentnosti</a:t>
            </a:r>
            <a:r>
              <a:rPr lang="en-US" dirty="0" smtClean="0"/>
              <a:t> </a:t>
            </a:r>
            <a:r>
              <a:rPr lang="en-US" dirty="0" err="1" smtClean="0"/>
              <a:t>stimulusa</a:t>
            </a:r>
            <a:r>
              <a:rPr lang="sr-Latn-R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Skal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procenu</a:t>
            </a:r>
            <a:r>
              <a:rPr lang="en-US" dirty="0" smtClean="0"/>
              <a:t> </a:t>
            </a:r>
            <a:r>
              <a:rPr lang="en-US" dirty="0" err="1" smtClean="0"/>
              <a:t>samokontrole</a:t>
            </a:r>
            <a:r>
              <a:rPr lang="en-US" dirty="0" smtClean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smtClean="0"/>
              <a:t>(Self-</a:t>
            </a:r>
            <a:r>
              <a:rPr lang="en-US" dirty="0" err="1" smtClean="0"/>
              <a:t>Contorl</a:t>
            </a:r>
            <a:r>
              <a:rPr lang="en-US" dirty="0" smtClean="0"/>
              <a:t> Rating Scale, </a:t>
            </a:r>
            <a:r>
              <a:rPr lang="en-US" dirty="0" err="1" smtClean="0"/>
              <a:t>SCRS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Autori: </a:t>
            </a:r>
            <a:r>
              <a:rPr lang="en-US" dirty="0" smtClean="0"/>
              <a:t>Kendall &amp; Wilcox, 1979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Obuhvata </a:t>
            </a:r>
            <a:r>
              <a:rPr lang="sr-Latn-RS" dirty="0" smtClean="0"/>
              <a:t>kognitivnu, emocionalnu i bihejvioralnu komponentu samoregulacije.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Podatke daju osobe koje su dobro upoznate sa ponašanjem deteta u različitim okruženjima (porodično okruženje, školsko okruženje...)</a:t>
            </a:r>
          </a:p>
          <a:p>
            <a:pPr algn="just"/>
            <a:endParaRPr lang="sr-Latn-RS" dirty="0" smtClean="0"/>
          </a:p>
          <a:p>
            <a:pPr algn="just"/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sadrži</a:t>
            </a:r>
            <a:r>
              <a:rPr lang="en-US" dirty="0" smtClean="0"/>
              <a:t> 33 </a:t>
            </a:r>
            <a:r>
              <a:rPr lang="sr-Latn-RS" dirty="0" smtClean="0"/>
              <a:t>ajtema.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emocionalne</a:t>
            </a:r>
            <a:r>
              <a:rPr lang="en-US" dirty="0" smtClean="0"/>
              <a:t> </a:t>
            </a:r>
            <a:r>
              <a:rPr lang="en-US" dirty="0" err="1" smtClean="0"/>
              <a:t>regulacije</a:t>
            </a:r>
            <a:r>
              <a:rPr lang="en-US" dirty="0" smtClean="0"/>
              <a:t> </a:t>
            </a:r>
            <a:r>
              <a:rPr lang="sr-Latn-RS" dirty="0" smtClean="0"/>
              <a:t>(</a:t>
            </a:r>
            <a:r>
              <a:rPr lang="en-US" i="1" dirty="0" smtClean="0"/>
              <a:t>Emotional Regulation Checklist</a:t>
            </a:r>
            <a:r>
              <a:rPr lang="sr-Latn-RS" i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Autori: </a:t>
            </a:r>
            <a:r>
              <a:rPr lang="en-US" dirty="0" smtClean="0"/>
              <a:t>Shields &amp; </a:t>
            </a:r>
            <a:r>
              <a:rPr lang="en-US" dirty="0" err="1" smtClean="0"/>
              <a:t>Cicchetti</a:t>
            </a:r>
            <a:r>
              <a:rPr lang="en-US" dirty="0" smtClean="0"/>
              <a:t>, 1995</a:t>
            </a:r>
            <a:endParaRPr lang="sr-Latn-RS" dirty="0" smtClean="0"/>
          </a:p>
          <a:p>
            <a:pPr algn="just"/>
            <a:r>
              <a:rPr lang="sr-Latn-RS" dirty="0" smtClean="0"/>
              <a:t>Uzrast</a:t>
            </a:r>
            <a:r>
              <a:rPr lang="sr-Latn-RS" dirty="0" smtClean="0"/>
              <a:t>: </a:t>
            </a:r>
            <a:r>
              <a:rPr lang="en-US" dirty="0" err="1" smtClean="0"/>
              <a:t>od</a:t>
            </a:r>
            <a:r>
              <a:rPr lang="en-US" dirty="0" smtClean="0"/>
              <a:t>  </a:t>
            </a:r>
            <a:r>
              <a:rPr lang="sr-Latn-RS" dirty="0" smtClean="0"/>
              <a:t>3 do 12 godina</a:t>
            </a:r>
            <a:endParaRPr lang="sr-Latn-RS" dirty="0" smtClean="0"/>
          </a:p>
          <a:p>
            <a:pPr algn="just"/>
            <a:r>
              <a:rPr lang="sr-Latn-RS" dirty="0" smtClean="0"/>
              <a:t>Populacija: </a:t>
            </a:r>
            <a:r>
              <a:rPr lang="en-US" dirty="0" smtClean="0"/>
              <a:t>D</a:t>
            </a:r>
            <a:r>
              <a:rPr lang="sr-Latn-RS" dirty="0" smtClean="0"/>
              <a:t>eca tipičnog razvoja </a:t>
            </a:r>
          </a:p>
          <a:p>
            <a:pPr algn="just"/>
            <a:endParaRPr lang="sr-Latn-RS" dirty="0" smtClean="0"/>
          </a:p>
          <a:p>
            <a:pPr algn="just">
              <a:buNone/>
            </a:pPr>
            <a:r>
              <a:rPr lang="sr-Latn-RS" dirty="0" smtClean="0"/>
              <a:t>Prva celina </a:t>
            </a:r>
            <a:r>
              <a:rPr lang="en-US" i="1" dirty="0" err="1" smtClean="0"/>
              <a:t>Labilnost-Negativizam</a:t>
            </a:r>
            <a:r>
              <a:rPr lang="en-US" dirty="0" smtClean="0"/>
              <a:t> </a:t>
            </a:r>
            <a:r>
              <a:rPr lang="sr-Latn-RS" dirty="0" smtClean="0"/>
              <a:t>obuhvata: </a:t>
            </a:r>
          </a:p>
          <a:p>
            <a:pPr algn="just"/>
            <a:r>
              <a:rPr lang="en-US" dirty="0" err="1" smtClean="0"/>
              <a:t>nedostatak</a:t>
            </a:r>
            <a:r>
              <a:rPr lang="en-US" dirty="0" smtClean="0"/>
              <a:t> </a:t>
            </a:r>
            <a:r>
              <a:rPr lang="en-US" dirty="0" err="1" smtClean="0"/>
              <a:t>fleksibilnosti</a:t>
            </a:r>
            <a:r>
              <a:rPr lang="en-US" dirty="0" smtClean="0"/>
              <a:t>, </a:t>
            </a:r>
            <a:endParaRPr lang="sr-Latn-RS" dirty="0" smtClean="0"/>
          </a:p>
          <a:p>
            <a:pPr algn="just"/>
            <a:r>
              <a:rPr lang="en-US" dirty="0" err="1" smtClean="0"/>
              <a:t>promene</a:t>
            </a:r>
            <a:r>
              <a:rPr lang="en-US" dirty="0" smtClean="0"/>
              <a:t> </a:t>
            </a:r>
            <a:r>
              <a:rPr lang="en-US" dirty="0" err="1" smtClean="0"/>
              <a:t>raspoloženja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endParaRPr lang="sr-Latn-RS" dirty="0" smtClean="0"/>
          </a:p>
          <a:p>
            <a:pPr algn="just"/>
            <a:r>
              <a:rPr lang="en-US" dirty="0" err="1" smtClean="0"/>
              <a:t>teškoće</a:t>
            </a:r>
            <a:r>
              <a:rPr lang="en-US" dirty="0" smtClean="0"/>
              <a:t> u </a:t>
            </a:r>
            <a:r>
              <a:rPr lang="en-US" dirty="0" err="1" smtClean="0"/>
              <a:t>regulaciji</a:t>
            </a:r>
            <a:r>
              <a:rPr lang="en-US" dirty="0" smtClean="0"/>
              <a:t> </a:t>
            </a:r>
            <a:r>
              <a:rPr lang="en-US" dirty="0" err="1" smtClean="0"/>
              <a:t>negativnih</a:t>
            </a:r>
            <a:r>
              <a:rPr lang="en-US" dirty="0" smtClean="0"/>
              <a:t> </a:t>
            </a:r>
            <a:r>
              <a:rPr lang="en-US" dirty="0" err="1" smtClean="0"/>
              <a:t>emocija</a:t>
            </a:r>
            <a:r>
              <a:rPr lang="en-US" dirty="0" smtClean="0"/>
              <a:t> </a:t>
            </a:r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emocionalne</a:t>
            </a:r>
            <a:r>
              <a:rPr lang="en-US" dirty="0" smtClean="0"/>
              <a:t> </a:t>
            </a:r>
            <a:r>
              <a:rPr lang="en-US" dirty="0" err="1" smtClean="0"/>
              <a:t>regulacije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r-Latn-RS" dirty="0" smtClean="0"/>
              <a:t>Druga celina </a:t>
            </a:r>
            <a:r>
              <a:rPr lang="en-US" i="1" dirty="0" err="1" smtClean="0"/>
              <a:t>Regulacija</a:t>
            </a:r>
            <a:r>
              <a:rPr lang="en-US" i="1" dirty="0" smtClean="0"/>
              <a:t> </a:t>
            </a:r>
            <a:r>
              <a:rPr lang="en-US" i="1" dirty="0" err="1" smtClean="0"/>
              <a:t>emocija</a:t>
            </a:r>
            <a:r>
              <a:rPr lang="en-US" i="1" dirty="0" smtClean="0"/>
              <a:t> </a:t>
            </a:r>
            <a:r>
              <a:rPr lang="sr-Latn-RS" dirty="0" smtClean="0"/>
              <a:t>obuhvata: </a:t>
            </a:r>
          </a:p>
          <a:p>
            <a:pPr algn="just"/>
            <a:r>
              <a:rPr lang="en-US" dirty="0" err="1" smtClean="0"/>
              <a:t>socijalno</a:t>
            </a:r>
            <a:r>
              <a:rPr lang="en-US" dirty="0" smtClean="0"/>
              <a:t> </a:t>
            </a:r>
            <a:r>
              <a:rPr lang="en-US" dirty="0" err="1" smtClean="0"/>
              <a:t>prihvatljiv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ispoljavanja</a:t>
            </a:r>
            <a:r>
              <a:rPr lang="en-US" dirty="0" smtClean="0"/>
              <a:t> </a:t>
            </a:r>
            <a:r>
              <a:rPr lang="en-US" dirty="0" err="1" smtClean="0"/>
              <a:t>emocija</a:t>
            </a:r>
            <a:r>
              <a:rPr lang="en-US" dirty="0" smtClean="0"/>
              <a:t>,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err="1" smtClean="0"/>
              <a:t>e</a:t>
            </a:r>
            <a:r>
              <a:rPr lang="en-US" dirty="0" err="1" smtClean="0"/>
              <a:t>mpatij</a:t>
            </a:r>
            <a:r>
              <a:rPr lang="sr-Latn-RS" dirty="0" smtClean="0"/>
              <a:t>u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racionalno</a:t>
            </a:r>
            <a:r>
              <a:rPr lang="en-US" dirty="0" smtClean="0"/>
              <a:t> </a:t>
            </a:r>
            <a:r>
              <a:rPr lang="en-US" dirty="0" err="1" smtClean="0"/>
              <a:t>sagledavanje</a:t>
            </a:r>
            <a:r>
              <a:rPr lang="en-US" dirty="0" smtClean="0"/>
              <a:t> </a:t>
            </a:r>
            <a:r>
              <a:rPr lang="en-US" dirty="0" err="1" smtClean="0"/>
              <a:t>sopstvenih</a:t>
            </a:r>
            <a:r>
              <a:rPr lang="en-US" dirty="0" smtClean="0"/>
              <a:t> </a:t>
            </a:r>
            <a:r>
              <a:rPr lang="en-US" dirty="0" err="1" smtClean="0"/>
              <a:t>emocionalnih</a:t>
            </a:r>
            <a:r>
              <a:rPr lang="en-US" dirty="0" smtClean="0"/>
              <a:t> </a:t>
            </a:r>
            <a:r>
              <a:rPr lang="en-US" dirty="0" err="1" smtClean="0"/>
              <a:t>doživljaja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emocionaln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samosvesnost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>
              <a:buNone/>
            </a:pPr>
            <a:endParaRPr lang="sr-Latn-RS" dirty="0" smtClean="0"/>
          </a:p>
          <a:p>
            <a:pPr algn="just">
              <a:buNone/>
            </a:pPr>
            <a:endParaRPr lang="sr-Latn-RS" dirty="0" smtClean="0"/>
          </a:p>
          <a:p>
            <a:pPr algn="just">
              <a:buNone/>
            </a:pPr>
            <a:r>
              <a:rPr lang="en-US" dirty="0" err="1" smtClean="0"/>
              <a:t>Sadrži</a:t>
            </a:r>
            <a:r>
              <a:rPr lang="en-US" dirty="0" smtClean="0"/>
              <a:t> </a:t>
            </a:r>
            <a:r>
              <a:rPr lang="en-US" dirty="0" smtClean="0"/>
              <a:t>24 </a:t>
            </a:r>
            <a:r>
              <a:rPr lang="en-US" dirty="0" err="1" smtClean="0"/>
              <a:t>tvrdnje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odgovara</a:t>
            </a:r>
            <a:r>
              <a:rPr lang="en-US" dirty="0" smtClean="0"/>
              <a:t> </a:t>
            </a:r>
            <a:r>
              <a:rPr lang="en-US" dirty="0" err="1" smtClean="0"/>
              <a:t>izborom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 smtClean="0"/>
              <a:t>ponuđena</a:t>
            </a:r>
            <a:r>
              <a:rPr lang="en-US" dirty="0" smtClean="0"/>
              <a:t> </a:t>
            </a:r>
            <a:r>
              <a:rPr lang="en-US" dirty="0" err="1" smtClean="0"/>
              <a:t>odgovora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skali</a:t>
            </a:r>
            <a:r>
              <a:rPr lang="en-US" dirty="0" smtClean="0"/>
              <a:t> </a:t>
            </a:r>
            <a:r>
              <a:rPr lang="en-US" dirty="0" err="1" smtClean="0"/>
              <a:t>Likertovog</a:t>
            </a:r>
            <a:r>
              <a:rPr lang="en-US" dirty="0" smtClean="0"/>
              <a:t> </a:t>
            </a:r>
            <a:r>
              <a:rPr lang="en-US" dirty="0" err="1" smtClean="0"/>
              <a:t>tipa</a:t>
            </a:r>
            <a:r>
              <a:rPr lang="en-US" dirty="0" smtClean="0"/>
              <a:t>.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Kontrolna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emocionalne</a:t>
            </a:r>
            <a:r>
              <a:rPr lang="en-US" dirty="0" smtClean="0"/>
              <a:t> </a:t>
            </a:r>
            <a:r>
              <a:rPr lang="en-US" dirty="0" err="1" smtClean="0"/>
              <a:t>regulacije</a:t>
            </a:r>
            <a:r>
              <a:rPr lang="en-US" dirty="0" smtClean="0"/>
              <a:t> </a:t>
            </a:r>
            <a:r>
              <a:rPr lang="sr-Latn-RS" dirty="0" smtClean="0"/>
              <a:t>(</a:t>
            </a:r>
            <a:r>
              <a:rPr lang="en-US" i="1" dirty="0" smtClean="0"/>
              <a:t>Emotional Regulation Checklist</a:t>
            </a:r>
            <a:r>
              <a:rPr lang="sr-Latn-RS" i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Zadovoljavajuće</a:t>
            </a:r>
            <a:r>
              <a:rPr lang="en-US" dirty="0" smtClean="0"/>
              <a:t> </a:t>
            </a:r>
            <a:r>
              <a:rPr lang="en-US" dirty="0" err="1" smtClean="0"/>
              <a:t>psihometrijske</a:t>
            </a:r>
            <a:r>
              <a:rPr lang="en-US" dirty="0" smtClean="0"/>
              <a:t> </a:t>
            </a:r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skale</a:t>
            </a:r>
            <a:r>
              <a:rPr lang="en-US" dirty="0" smtClean="0"/>
              <a:t> </a:t>
            </a:r>
            <a:r>
              <a:rPr lang="en-US" dirty="0" err="1" smtClean="0"/>
              <a:t>potvrđene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istraživanjem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uzorku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600 </a:t>
            </a:r>
            <a:r>
              <a:rPr lang="en-US" dirty="0" err="1" smtClean="0"/>
              <a:t>dece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en-US" dirty="0" smtClean="0"/>
              <a:t> </a:t>
            </a:r>
            <a:r>
              <a:rPr lang="en-US" dirty="0" err="1" smtClean="0"/>
              <a:t>uzrasta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 4 do 5 </a:t>
            </a:r>
            <a:r>
              <a:rPr lang="en-US" dirty="0" err="1" smtClean="0"/>
              <a:t>godina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en-US" dirty="0" err="1" smtClean="0"/>
              <a:t>Utvrđeno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rezultati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ovoj</a:t>
            </a:r>
            <a:r>
              <a:rPr lang="en-US" dirty="0" smtClean="0"/>
              <a:t> </a:t>
            </a:r>
            <a:r>
              <a:rPr lang="en-US" dirty="0" err="1" smtClean="0"/>
              <a:t>skali</a:t>
            </a:r>
            <a:r>
              <a:rPr lang="en-US" dirty="0" smtClean="0"/>
              <a:t>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koreliraju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nivoom</a:t>
            </a:r>
            <a:r>
              <a:rPr lang="en-US" dirty="0" smtClean="0"/>
              <a:t>  </a:t>
            </a:r>
            <a:r>
              <a:rPr lang="en-US" dirty="0" err="1" smtClean="0"/>
              <a:t>socijalne</a:t>
            </a:r>
            <a:r>
              <a:rPr lang="en-US" dirty="0" smtClean="0"/>
              <a:t> </a:t>
            </a:r>
            <a:r>
              <a:rPr lang="en-US" dirty="0" err="1" smtClean="0"/>
              <a:t>kompetencije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anksioznost</a:t>
            </a:r>
            <a:r>
              <a:rPr lang="en-US" dirty="0" smtClean="0"/>
              <a:t>, </a:t>
            </a:r>
            <a:r>
              <a:rPr lang="en-US" dirty="0" err="1" smtClean="0"/>
              <a:t>agresivnost</a:t>
            </a:r>
            <a:r>
              <a:rPr lang="en-US" dirty="0" smtClean="0"/>
              <a:t>, </a:t>
            </a:r>
            <a:r>
              <a:rPr lang="en-US" dirty="0" err="1" smtClean="0"/>
              <a:t>povlačenje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bes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Zadaci i probe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r-Latn-RS" dirty="0" smtClean="0"/>
              <a:t>Z</a:t>
            </a:r>
            <a:r>
              <a:rPr lang="en-US" dirty="0" err="1" smtClean="0"/>
              <a:t>adaci</a:t>
            </a:r>
            <a:r>
              <a:rPr lang="en-US" dirty="0" smtClean="0"/>
              <a:t> </a:t>
            </a:r>
            <a:r>
              <a:rPr lang="en-US" dirty="0" err="1" smtClean="0"/>
              <a:t>usporavanja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</a:t>
            </a:r>
            <a:r>
              <a:rPr lang="en-US" dirty="0" err="1" smtClean="0"/>
              <a:t>psihomotorike</a:t>
            </a:r>
            <a:r>
              <a:rPr lang="en-US" dirty="0" smtClean="0"/>
              <a:t>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K</a:t>
            </a:r>
            <a:r>
              <a:rPr lang="en-US" dirty="0" err="1" smtClean="0"/>
              <a:t>oeficijent</a:t>
            </a:r>
            <a:r>
              <a:rPr lang="en-US" dirty="0" smtClean="0"/>
              <a:t> </a:t>
            </a:r>
            <a:r>
              <a:rPr lang="en-US" dirty="0" err="1" smtClean="0"/>
              <a:t>usporavanja</a:t>
            </a:r>
            <a:r>
              <a:rPr lang="en-US" dirty="0" smtClean="0"/>
              <a:t> </a:t>
            </a:r>
            <a:r>
              <a:rPr lang="sr-Latn-RS" dirty="0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razlik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brz</a:t>
            </a:r>
            <a:r>
              <a:rPr lang="sr-Latn-RS" dirty="0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spor</a:t>
            </a:r>
            <a:r>
              <a:rPr lang="sr-Latn-RS" dirty="0" smtClean="0"/>
              <a:t>og</a:t>
            </a:r>
            <a:r>
              <a:rPr lang="en-US" dirty="0" smtClean="0"/>
              <a:t> </a:t>
            </a:r>
            <a:r>
              <a:rPr lang="sr-Latn-RS" dirty="0" smtClean="0"/>
              <a:t>izvršavanja</a:t>
            </a:r>
            <a:r>
              <a:rPr lang="en-US" dirty="0" smtClean="0"/>
              <a:t> </a:t>
            </a:r>
            <a:r>
              <a:rPr lang="en-US" dirty="0" err="1" smtClean="0"/>
              <a:t>istog</a:t>
            </a:r>
            <a:r>
              <a:rPr lang="en-US" dirty="0" smtClean="0"/>
              <a:t> </a:t>
            </a:r>
            <a:r>
              <a:rPr lang="sr-Latn-RS" dirty="0" smtClean="0"/>
              <a:t>zadatka</a:t>
            </a:r>
            <a:r>
              <a:rPr lang="en-US" dirty="0" smtClean="0"/>
              <a:t>. </a:t>
            </a:r>
            <a:endParaRPr lang="sr-Latn-R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Kornjača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zec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Kochanska</a:t>
            </a:r>
            <a:r>
              <a:rPr lang="en-US" dirty="0" smtClean="0"/>
              <a:t> et al., 1996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sr-Latn-RS" dirty="0" smtClean="0"/>
              <a:t>N</a:t>
            </a:r>
            <a:r>
              <a:rPr lang="en-US" dirty="0" smtClean="0"/>
              <a:t>a </a:t>
            </a:r>
            <a:r>
              <a:rPr lang="en-US" dirty="0" err="1" smtClean="0"/>
              <a:t>listu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 </a:t>
            </a:r>
            <a:r>
              <a:rPr lang="en-US" dirty="0" err="1" smtClean="0"/>
              <a:t>A3</a:t>
            </a:r>
            <a:r>
              <a:rPr lang="en-US" dirty="0" smtClean="0"/>
              <a:t> </a:t>
            </a:r>
            <a:r>
              <a:rPr lang="en-US" dirty="0" err="1" smtClean="0"/>
              <a:t>formata</a:t>
            </a:r>
            <a:r>
              <a:rPr lang="en-US" dirty="0" smtClean="0"/>
              <a:t> </a:t>
            </a:r>
            <a:r>
              <a:rPr lang="sr-Latn-RS" dirty="0" smtClean="0"/>
              <a:t>osoba sa intelektualnom ometenošću </a:t>
            </a:r>
            <a:r>
              <a:rPr lang="en-US" dirty="0" smtClean="0"/>
              <a:t>u </a:t>
            </a:r>
            <a:r>
              <a:rPr lang="en-US" dirty="0" err="1" smtClean="0"/>
              <a:t>prva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pokušaja</a:t>
            </a:r>
            <a:r>
              <a:rPr lang="en-US" dirty="0" smtClean="0"/>
              <a:t> pre</a:t>
            </a:r>
            <a:r>
              <a:rPr lang="sr-Latn-RS" dirty="0" smtClean="0"/>
              <a:t>lazi</a:t>
            </a:r>
            <a:r>
              <a:rPr lang="en-US" dirty="0" smtClean="0"/>
              <a:t> </a:t>
            </a:r>
            <a:r>
              <a:rPr lang="en-US" dirty="0" err="1" smtClean="0"/>
              <a:t>označenu</a:t>
            </a:r>
            <a:r>
              <a:rPr lang="en-US" dirty="0" smtClean="0"/>
              <a:t> </a:t>
            </a:r>
            <a:r>
              <a:rPr lang="en-US" dirty="0" err="1" smtClean="0"/>
              <a:t>putanju</a:t>
            </a:r>
            <a:r>
              <a:rPr lang="en-US" dirty="0" smtClean="0"/>
              <a:t> </a:t>
            </a:r>
            <a:r>
              <a:rPr lang="en-US" dirty="0" err="1" smtClean="0"/>
              <a:t>crta</a:t>
            </a:r>
            <a:r>
              <a:rPr lang="sr-Latn-RS" dirty="0" smtClean="0"/>
              <a:t>jući</a:t>
            </a:r>
            <a:r>
              <a:rPr lang="en-US" dirty="0" smtClean="0"/>
              <a:t> </a:t>
            </a:r>
            <a:r>
              <a:rPr lang="en-US" dirty="0" err="1" smtClean="0"/>
              <a:t>liniju</a:t>
            </a:r>
            <a:r>
              <a:rPr lang="en-US" dirty="0" smtClean="0"/>
              <a:t> </a:t>
            </a:r>
            <a:r>
              <a:rPr lang="sr-Latn-RS" dirty="0" smtClean="0"/>
              <a:t>sa ciljem da zadatak izvrši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brže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  <a:endParaRPr lang="sr-Latn-RS" dirty="0" smtClean="0"/>
          </a:p>
          <a:p>
            <a:pPr algn="just">
              <a:buNone/>
            </a:pPr>
            <a:endParaRPr lang="sr-Latn-RS" dirty="0" smtClean="0"/>
          </a:p>
          <a:p>
            <a:pPr algn="just">
              <a:buNone/>
            </a:pP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pokušaja</a:t>
            </a:r>
            <a:r>
              <a:rPr lang="sr-Latn-RS" dirty="0" smtClean="0"/>
              <a:t> od</a:t>
            </a:r>
            <a:r>
              <a:rPr lang="en-US" dirty="0" smtClean="0"/>
              <a:t> </a:t>
            </a:r>
            <a:r>
              <a:rPr lang="sr-Latn-RS" dirty="0" smtClean="0"/>
              <a:t>osobe sa intelektualnom ometenošću se očekuje da isti zadatak realizuje što </a:t>
            </a:r>
            <a:r>
              <a:rPr lang="en-US" dirty="0" err="1" smtClean="0"/>
              <a:t>sporije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>
              <a:buNone/>
            </a:pPr>
            <a:endParaRPr lang="sr-Latn-RS" dirty="0" smtClean="0"/>
          </a:p>
          <a:p>
            <a:pPr algn="just">
              <a:buNone/>
            </a:pPr>
            <a:r>
              <a:rPr lang="sr-Latn-RS" dirty="0" smtClean="0"/>
              <a:t>Za brzu realizaciju zadatka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sr-Latn-RS" dirty="0" smtClean="0"/>
              <a:t>se </a:t>
            </a:r>
            <a:r>
              <a:rPr lang="en-US" dirty="0" err="1" smtClean="0"/>
              <a:t>olovk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nalepnicom</a:t>
            </a:r>
            <a:r>
              <a:rPr lang="en-US" dirty="0" smtClean="0"/>
              <a:t> </a:t>
            </a:r>
            <a:r>
              <a:rPr lang="sr-Latn-RS" dirty="0" smtClean="0"/>
              <a:t>sa </a:t>
            </a:r>
            <a:r>
              <a:rPr lang="en-US" dirty="0" err="1" smtClean="0"/>
              <a:t>zec</a:t>
            </a:r>
            <a:r>
              <a:rPr lang="sr-Latn-RS" dirty="0" smtClean="0"/>
              <a:t>om</a:t>
            </a:r>
            <a:r>
              <a:rPr lang="en-US" dirty="0" smtClean="0"/>
              <a:t>, a u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pokušaja</a:t>
            </a:r>
            <a:r>
              <a:rPr lang="en-US" dirty="0" smtClean="0"/>
              <a:t> </a:t>
            </a:r>
            <a:r>
              <a:rPr lang="en-US" dirty="0" err="1" smtClean="0"/>
              <a:t>olovk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nalepnicom</a:t>
            </a:r>
            <a:r>
              <a:rPr lang="en-US" dirty="0" smtClean="0"/>
              <a:t> </a:t>
            </a:r>
            <a:r>
              <a:rPr lang="sr-Latn-RS" dirty="0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kornjač</a:t>
            </a:r>
            <a:r>
              <a:rPr lang="sr-Latn-RS" dirty="0" smtClean="0"/>
              <a:t>om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>
              <a:buNone/>
            </a:pPr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proseka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spora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brza</a:t>
            </a:r>
            <a:r>
              <a:rPr lang="en-US" dirty="0" smtClean="0"/>
              <a:t> </a:t>
            </a:r>
            <a:r>
              <a:rPr lang="en-US" dirty="0" err="1" smtClean="0"/>
              <a:t>izvođenja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koeficijent</a:t>
            </a:r>
            <a:r>
              <a:rPr lang="en-US" dirty="0" smtClean="0"/>
              <a:t> </a:t>
            </a:r>
            <a:r>
              <a:rPr lang="en-US" dirty="0" err="1" smtClean="0"/>
              <a:t>usporavanja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03540"/>
            <a:ext cx="12192000" cy="2668044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8011" y="1723555"/>
            <a:ext cx="10095978" cy="263198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sr-Latn-RS" sz="3600" dirty="0" smtClean="0">
                <a:latin typeface="Arial Black" pitchFamily="34" charset="0"/>
              </a:rPr>
              <a:t>Procena k</a:t>
            </a:r>
            <a:r>
              <a:rPr lang="en-US" sz="3600" dirty="0" err="1" smtClean="0">
                <a:latin typeface="Arial Black" pitchFamily="34" charset="0"/>
              </a:rPr>
              <a:t>apacitet</a:t>
            </a:r>
            <a:r>
              <a:rPr lang="sr-Latn-RS" sz="3600" dirty="0" smtClean="0">
                <a:latin typeface="Arial Black" pitchFamily="34" charset="0"/>
              </a:rPr>
              <a:t>a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samoregulacije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kod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osoba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sa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intelektualnom</a:t>
            </a:r>
            <a:r>
              <a:rPr lang="en-US" sz="3600" dirty="0" smtClean="0">
                <a:latin typeface="Arial Black" pitchFamily="34" charset="0"/>
              </a:rPr>
              <a:t> </a:t>
            </a:r>
            <a:r>
              <a:rPr lang="en-US" sz="3600" dirty="0" err="1" smtClean="0">
                <a:latin typeface="Arial Black" pitchFamily="34" charset="0"/>
              </a:rPr>
              <a:t>ometeno</a:t>
            </a:r>
            <a:r>
              <a:rPr lang="sr-Latn-RS" sz="3600" dirty="0" smtClean="0">
                <a:latin typeface="Arial Black" pitchFamily="34" charset="0"/>
              </a:rPr>
              <a:t>šću</a:t>
            </a:r>
            <a:endParaRPr lang="en-US" sz="3400" dirty="0"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Spori</a:t>
            </a:r>
            <a:r>
              <a:rPr lang="en-US" i="1" dirty="0" smtClean="0"/>
              <a:t> </a:t>
            </a:r>
            <a:r>
              <a:rPr lang="en-US" i="1" dirty="0" err="1" smtClean="0"/>
              <a:t>hod</a:t>
            </a:r>
            <a:r>
              <a:rPr lang="en-US" i="1" dirty="0" smtClean="0"/>
              <a:t> </a:t>
            </a:r>
            <a:r>
              <a:rPr lang="en-US" i="1" dirty="0" err="1" smtClean="0"/>
              <a:t>po</a:t>
            </a:r>
            <a:r>
              <a:rPr lang="en-US" i="1" dirty="0" smtClean="0"/>
              <a:t> </a:t>
            </a:r>
            <a:r>
              <a:rPr lang="en-US" i="1" dirty="0" err="1" smtClean="0"/>
              <a:t>liniji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Kochanska</a:t>
            </a:r>
            <a:r>
              <a:rPr lang="en-US" dirty="0" smtClean="0"/>
              <a:t> et al., 1996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Ovim zadatkom vrši se </a:t>
            </a:r>
            <a:r>
              <a:rPr lang="en-US" dirty="0" err="1" smtClean="0"/>
              <a:t>procen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samoregulacij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krupne</a:t>
            </a:r>
            <a:r>
              <a:rPr lang="en-US" dirty="0" smtClean="0"/>
              <a:t> </a:t>
            </a:r>
            <a:r>
              <a:rPr lang="en-US" dirty="0" err="1" smtClean="0"/>
              <a:t>motorike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I</a:t>
            </a:r>
            <a:r>
              <a:rPr lang="en-US" dirty="0" err="1" smtClean="0"/>
              <a:t>spitanik</a:t>
            </a:r>
            <a:r>
              <a:rPr lang="en-US" dirty="0" smtClean="0"/>
              <a:t> </a:t>
            </a:r>
            <a:r>
              <a:rPr lang="en-US" dirty="0" err="1" smtClean="0"/>
              <a:t>putanju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365.76 cm pr</a:t>
            </a:r>
            <a:r>
              <a:rPr lang="sr-Latn-RS" dirty="0" smtClean="0"/>
              <a:t>elazi u jednom smeru, a zatim </a:t>
            </a:r>
            <a:r>
              <a:rPr lang="en-US" dirty="0" smtClean="0"/>
              <a:t>se</a:t>
            </a:r>
            <a:r>
              <a:rPr lang="sr-Latn-RS" dirty="0" smtClean="0"/>
              <a:t> vraća na startnu poziciju</a:t>
            </a:r>
            <a:r>
              <a:rPr lang="en-US" dirty="0" smtClean="0"/>
              <a:t> </a:t>
            </a:r>
            <a:r>
              <a:rPr lang="sr-Latn-RS" dirty="0" smtClean="0"/>
              <a:t>krećući se istom putanjom </a:t>
            </a:r>
            <a:r>
              <a:rPr lang="en-US" dirty="0" smtClean="0"/>
              <a:t>u </a:t>
            </a:r>
            <a:r>
              <a:rPr lang="en-US" dirty="0" err="1" smtClean="0"/>
              <a:t>suprotnom</a:t>
            </a:r>
            <a:r>
              <a:rPr lang="en-US" dirty="0" smtClean="0"/>
              <a:t> </a:t>
            </a:r>
            <a:r>
              <a:rPr lang="en-US" dirty="0" err="1" smtClean="0"/>
              <a:t>smeru</a:t>
            </a:r>
            <a:r>
              <a:rPr lang="en-US" dirty="0" smtClean="0"/>
              <a:t>. </a:t>
            </a:r>
            <a:r>
              <a:rPr lang="sr-Latn-RS" dirty="0" smtClean="0"/>
              <a:t>Cilj je da u oba smera stazu pređe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sporije</a:t>
            </a:r>
            <a:r>
              <a:rPr lang="sr-Latn-RS" dirty="0" smtClean="0"/>
              <a:t> može. </a:t>
            </a:r>
          </a:p>
          <a:p>
            <a:pPr algn="just"/>
            <a:endParaRPr lang="sr-Latn-RS" dirty="0" smtClean="0"/>
          </a:p>
          <a:p>
            <a:pPr algn="just"/>
            <a:r>
              <a:rPr lang="en-US" dirty="0" err="1" smtClean="0"/>
              <a:t>Prosek</a:t>
            </a:r>
            <a:r>
              <a:rPr lang="en-US" dirty="0" smtClean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potrebnog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putanja</a:t>
            </a:r>
            <a:r>
              <a:rPr lang="en-US" dirty="0" smtClean="0"/>
              <a:t> </a:t>
            </a:r>
            <a:r>
              <a:rPr lang="en-US" dirty="0" err="1" smtClean="0"/>
              <a:t>pređe</a:t>
            </a:r>
            <a:r>
              <a:rPr lang="en-US" dirty="0" smtClean="0"/>
              <a:t> u </a:t>
            </a:r>
            <a:r>
              <a:rPr lang="en-US" dirty="0" err="1" smtClean="0"/>
              <a:t>oba</a:t>
            </a:r>
            <a:r>
              <a:rPr lang="en-US" dirty="0" smtClean="0"/>
              <a:t> </a:t>
            </a:r>
            <a:r>
              <a:rPr lang="en-US" dirty="0" err="1" smtClean="0"/>
              <a:t>smera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zadatka</a:t>
            </a:r>
            <a:r>
              <a:rPr lang="en-US" dirty="0" smtClean="0"/>
              <a:t>:</a:t>
            </a:r>
            <a:r>
              <a:rPr lang="sr-Latn-RS" dirty="0" smtClean="0"/>
              <a:t> </a:t>
            </a:r>
            <a:endParaRPr lang="en-US" dirty="0" smtClean="0"/>
          </a:p>
          <a:p>
            <a:pPr algn="just">
              <a:buNone/>
            </a:pPr>
            <a:r>
              <a:rPr lang="sr-Latn-RS" dirty="0" smtClean="0"/>
              <a:t>(vreme od A do B + vreme od B do A</a:t>
            </a:r>
            <a:r>
              <a:rPr lang="en-US" dirty="0" smtClean="0"/>
              <a:t>)/2.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57" y="753228"/>
            <a:ext cx="10071762" cy="1080938"/>
          </a:xfrm>
        </p:spPr>
        <p:txBody>
          <a:bodyPr/>
          <a:lstStyle/>
          <a:p>
            <a:r>
              <a:rPr lang="en-US" i="1" dirty="0" smtClean="0"/>
              <a:t>Krug</a:t>
            </a:r>
            <a:r>
              <a:rPr lang="en-US" dirty="0" smtClean="0"/>
              <a:t> (Circle)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err="1" smtClean="0"/>
              <a:t>Telefoni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Kochanska</a:t>
            </a:r>
            <a:r>
              <a:rPr lang="en-US" dirty="0" smtClean="0"/>
              <a:t> et al., 1996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i="1" dirty="0" smtClean="0"/>
              <a:t>Krug</a:t>
            </a:r>
            <a:r>
              <a:rPr lang="en-US" dirty="0" smtClean="0"/>
              <a:t> - </a:t>
            </a:r>
            <a:r>
              <a:rPr lang="en-US" dirty="0" err="1" smtClean="0"/>
              <a:t>ispitanik</a:t>
            </a:r>
            <a:r>
              <a:rPr lang="en-US" dirty="0" smtClean="0"/>
              <a:t> </a:t>
            </a:r>
            <a:r>
              <a:rPr lang="en-US" dirty="0" err="1" smtClean="0"/>
              <a:t>kružnicu</a:t>
            </a:r>
            <a:r>
              <a:rPr lang="en-US" dirty="0" smtClean="0"/>
              <a:t> </a:t>
            </a:r>
            <a:r>
              <a:rPr lang="en-US" dirty="0" err="1" smtClean="0"/>
              <a:t>prečnika</a:t>
            </a:r>
            <a:r>
              <a:rPr lang="en-US" dirty="0" smtClean="0"/>
              <a:t> 13,97 cm, </a:t>
            </a:r>
            <a:r>
              <a:rPr lang="en-US" dirty="0" err="1" smtClean="0"/>
              <a:t>obeležava</a:t>
            </a:r>
            <a:r>
              <a:rPr lang="en-US" dirty="0" smtClean="0"/>
              <a:t> </a:t>
            </a:r>
            <a:r>
              <a:rPr lang="en-US" dirty="0" err="1" smtClean="0"/>
              <a:t>olovkom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uputstva</a:t>
            </a:r>
            <a:r>
              <a:rPr lang="en-US" dirty="0" smtClean="0"/>
              <a:t> </a:t>
            </a:r>
            <a:r>
              <a:rPr lang="en-US" dirty="0" err="1" smtClean="0"/>
              <a:t>vezanog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brzinu</a:t>
            </a:r>
            <a:r>
              <a:rPr lang="en-US" dirty="0" smtClean="0"/>
              <a:t> </a:t>
            </a:r>
            <a:r>
              <a:rPr lang="en-US" dirty="0" err="1" smtClean="0"/>
              <a:t>izvođenja</a:t>
            </a:r>
            <a:r>
              <a:rPr lang="en-US" dirty="0" smtClean="0"/>
              <a:t>, a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 smtClean="0"/>
              <a:t>kružnicu</a:t>
            </a:r>
            <a:r>
              <a:rPr lang="en-US" dirty="0" smtClean="0"/>
              <a:t> </a:t>
            </a:r>
            <a:r>
              <a:rPr lang="sr-Latn-RS" dirty="0" smtClean="0"/>
              <a:t>opcrtava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puta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sporije</a:t>
            </a:r>
            <a:r>
              <a:rPr lang="en-US" dirty="0" smtClean="0"/>
              <a:t>. </a:t>
            </a:r>
            <a:r>
              <a:rPr lang="en-US" dirty="0" err="1" smtClean="0"/>
              <a:t>Prosečno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spora</a:t>
            </a:r>
            <a:r>
              <a:rPr lang="en-US" dirty="0" smtClean="0"/>
              <a:t> </a:t>
            </a:r>
            <a:r>
              <a:rPr lang="en-US" dirty="0" err="1" smtClean="0"/>
              <a:t>izvođenja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i="1" dirty="0" err="1" smtClean="0"/>
              <a:t>Telefoni</a:t>
            </a:r>
            <a:r>
              <a:rPr lang="en-US" dirty="0" smtClean="0"/>
              <a:t> – </a:t>
            </a:r>
            <a:r>
              <a:rPr lang="en-US" dirty="0" err="1" smtClean="0"/>
              <a:t>slike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telefona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udaljenosti</a:t>
            </a:r>
            <a:r>
              <a:rPr lang="en-US" dirty="0" smtClean="0"/>
              <a:t> 25,4 cm </a:t>
            </a:r>
            <a:r>
              <a:rPr lang="en-US" dirty="0" err="1" smtClean="0"/>
              <a:t>spajaju</a:t>
            </a:r>
            <a:r>
              <a:rPr lang="en-US" dirty="0" smtClean="0"/>
              <a:t> se </a:t>
            </a:r>
            <a:r>
              <a:rPr lang="en-US" dirty="0" err="1" smtClean="0"/>
              <a:t>prvo</a:t>
            </a:r>
            <a:r>
              <a:rPr lang="en-US" dirty="0" smtClean="0"/>
              <a:t> </a:t>
            </a:r>
            <a:r>
              <a:rPr lang="en-US" dirty="0" err="1" smtClean="0"/>
              <a:t>brz</a:t>
            </a:r>
            <a:r>
              <a:rPr lang="sr-Latn-RS" dirty="0" smtClean="0"/>
              <a:t>inom kojom to želi da izvede ispitanik, a zatim što </a:t>
            </a:r>
            <a:r>
              <a:rPr lang="sr-Latn-RS" dirty="0" smtClean="0"/>
              <a:t>brže, pa što </a:t>
            </a:r>
            <a:r>
              <a:rPr lang="sr-Latn-RS" dirty="0" smtClean="0"/>
              <a:t>sporije može. Rezultat predstavlja razlika između sporog i brzog realizovanja zadatka. </a:t>
            </a:r>
          </a:p>
          <a:p>
            <a:pPr algn="just"/>
            <a:endParaRPr lang="sr-Latn-RS" dirty="0" smtClean="0"/>
          </a:p>
          <a:p>
            <a:pPr algn="just"/>
            <a:r>
              <a:rPr lang="en-US" dirty="0" err="1" smtClean="0"/>
              <a:t>Rezultati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zadacima</a:t>
            </a:r>
            <a:r>
              <a:rPr lang="en-US" dirty="0" smtClean="0"/>
              <a:t> </a:t>
            </a:r>
            <a:r>
              <a:rPr lang="en-US" i="1" dirty="0" smtClean="0"/>
              <a:t>Krug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i="1" dirty="0" err="1" smtClean="0"/>
              <a:t>Telefoni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objedine</a:t>
            </a:r>
            <a:r>
              <a:rPr lang="en-US" dirty="0" smtClean="0"/>
              <a:t> u </a:t>
            </a:r>
            <a:r>
              <a:rPr lang="en-US" dirty="0" err="1" smtClean="0"/>
              <a:t>jedinstven</a:t>
            </a:r>
            <a:r>
              <a:rPr lang="en-US" dirty="0" smtClean="0"/>
              <a:t> </a:t>
            </a:r>
            <a:r>
              <a:rPr lang="en-US" dirty="0" err="1" smtClean="0"/>
              <a:t>skor</a:t>
            </a:r>
            <a:r>
              <a:rPr lang="sr-Latn-R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Kula</a:t>
            </a:r>
            <a:r>
              <a:rPr lang="en-US" dirty="0" smtClean="0"/>
              <a:t> (</a:t>
            </a:r>
            <a:r>
              <a:rPr lang="en-US" dirty="0" err="1" smtClean="0"/>
              <a:t>Kochanska</a:t>
            </a:r>
            <a:r>
              <a:rPr lang="en-US" dirty="0" smtClean="0"/>
              <a:t> et al., 1996)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Ispitanik i ispitivač grade kulu, poštujući pravilo naizmeničnog postavljanja kocaka. Jednu kocku postavi ispitanik, a sledeću ispitivač. Kada je ispitivač na redu, on sam ne postavlja kocku, već čeka da ga ispitanik verbalno opomene.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Od ukupno 20 kocaka koliko su na raspolaganju imali ispitivač i ispitanik, b</a:t>
            </a:r>
            <a:r>
              <a:rPr lang="en-US" dirty="0" err="1" smtClean="0"/>
              <a:t>roj</a:t>
            </a:r>
            <a:r>
              <a:rPr lang="en-US" dirty="0" smtClean="0"/>
              <a:t> </a:t>
            </a:r>
            <a:r>
              <a:rPr lang="en-US" dirty="0" err="1" smtClean="0"/>
              <a:t>kocaka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postavio</a:t>
            </a:r>
            <a:r>
              <a:rPr lang="en-US" dirty="0" smtClean="0"/>
              <a:t> </a:t>
            </a:r>
            <a:r>
              <a:rPr lang="en-US" dirty="0" err="1" smtClean="0"/>
              <a:t>ispitanik</a:t>
            </a:r>
            <a:r>
              <a:rPr lang="en-US" dirty="0" smtClean="0"/>
              <a:t> </a:t>
            </a:r>
            <a:r>
              <a:rPr lang="en-US" dirty="0" err="1" smtClean="0"/>
              <a:t>oduzima</a:t>
            </a:r>
            <a:r>
              <a:rPr lang="en-US" dirty="0" smtClean="0"/>
              <a:t> se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en-US" dirty="0" err="1" smtClean="0"/>
              <a:t>ukupno</a:t>
            </a:r>
            <a:r>
              <a:rPr lang="en-US" dirty="0" smtClean="0"/>
              <a:t> </a:t>
            </a:r>
            <a:r>
              <a:rPr lang="en-US" dirty="0" err="1" smtClean="0"/>
              <a:t>postavljenih</a:t>
            </a:r>
            <a:r>
              <a:rPr lang="en-US" dirty="0" smtClean="0"/>
              <a:t> </a:t>
            </a:r>
            <a:r>
              <a:rPr lang="en-US" dirty="0" err="1" smtClean="0"/>
              <a:t>kocaka</a:t>
            </a:r>
            <a:r>
              <a:rPr lang="en-US" dirty="0" smtClean="0"/>
              <a:t>.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označava</a:t>
            </a:r>
            <a:r>
              <a:rPr lang="en-US" dirty="0" smtClean="0"/>
              <a:t> </a:t>
            </a:r>
            <a:r>
              <a:rPr lang="en-US" dirty="0" err="1" smtClean="0"/>
              <a:t>viši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Šaptanje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Kochanska</a:t>
            </a:r>
            <a:r>
              <a:rPr lang="en-US" dirty="0" smtClean="0"/>
              <a:t> et al., 1996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Od ispitanika se očekuje da šapatom imenuje 10 likova iz crtanih filmova koje mu pokazuje ispitivač.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Ispitanik ne dobija poene ukoliko</a:t>
            </a:r>
            <a:r>
              <a:rPr lang="en-US" dirty="0" smtClean="0"/>
              <a:t> </a:t>
            </a:r>
            <a:r>
              <a:rPr lang="sr-Latn-RS" dirty="0" smtClean="0"/>
              <a:t>ime </a:t>
            </a:r>
            <a:r>
              <a:rPr lang="en-US" dirty="0" err="1" smtClean="0"/>
              <a:t>izgov</a:t>
            </a:r>
            <a:r>
              <a:rPr lang="sr-Latn-RS" dirty="0" smtClean="0"/>
              <a:t>o</a:t>
            </a:r>
            <a:r>
              <a:rPr lang="en-US" dirty="0" smtClean="0"/>
              <a:t>r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glasnije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to </a:t>
            </a:r>
            <a:r>
              <a:rPr lang="en-US" dirty="0" err="1" smtClean="0"/>
              <a:t>uobičajeno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govor</a:t>
            </a:r>
            <a:r>
              <a:rPr lang="en-US" dirty="0" smtClean="0"/>
              <a:t> </a:t>
            </a:r>
            <a:r>
              <a:rPr lang="en-US" dirty="0" err="1" smtClean="0"/>
              <a:t>ispitanika</a:t>
            </a:r>
            <a:r>
              <a:rPr lang="en-US" dirty="0" smtClean="0"/>
              <a:t>, </a:t>
            </a:r>
            <a:r>
              <a:rPr lang="sr-Latn-RS" dirty="0" smtClean="0"/>
              <a:t>dobija </a:t>
            </a:r>
            <a:r>
              <a:rPr lang="en-US" dirty="0" smtClean="0"/>
              <a:t>1 </a:t>
            </a:r>
            <a:r>
              <a:rPr lang="en-US" dirty="0" err="1" smtClean="0"/>
              <a:t>poen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uobičajeno</a:t>
            </a:r>
            <a:r>
              <a:rPr lang="en-US" dirty="0" smtClean="0"/>
              <a:t> </a:t>
            </a:r>
            <a:r>
              <a:rPr lang="en-US" dirty="0" err="1" smtClean="0"/>
              <a:t>glasan</a:t>
            </a:r>
            <a:r>
              <a:rPr lang="en-US" dirty="0" smtClean="0"/>
              <a:t> </a:t>
            </a:r>
            <a:r>
              <a:rPr lang="en-US" dirty="0" err="1" smtClean="0"/>
              <a:t>govor</a:t>
            </a:r>
            <a:r>
              <a:rPr lang="en-US" dirty="0" smtClean="0"/>
              <a:t>,</a:t>
            </a:r>
            <a:r>
              <a:rPr lang="sr-Latn-RS" dirty="0" smtClean="0"/>
              <a:t> </a:t>
            </a:r>
            <a:r>
              <a:rPr lang="en-US" dirty="0" smtClean="0"/>
              <a:t>2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izostanak</a:t>
            </a:r>
            <a:r>
              <a:rPr lang="en-US" dirty="0" smtClean="0"/>
              <a:t> </a:t>
            </a:r>
            <a:r>
              <a:rPr lang="en-US" dirty="0" err="1" smtClean="0"/>
              <a:t>odgovora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3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šapatom</a:t>
            </a:r>
            <a:r>
              <a:rPr lang="en-US" dirty="0" smtClean="0"/>
              <a:t> </a:t>
            </a:r>
            <a:r>
              <a:rPr lang="en-US" dirty="0" err="1" smtClean="0"/>
              <a:t>izgovoreno</a:t>
            </a:r>
            <a:r>
              <a:rPr lang="en-US" dirty="0" smtClean="0"/>
              <a:t> </a:t>
            </a:r>
            <a:r>
              <a:rPr lang="en-US" dirty="0" err="1" smtClean="0"/>
              <a:t>ime</a:t>
            </a:r>
            <a:r>
              <a:rPr lang="en-US" dirty="0" smtClean="0"/>
              <a:t> </a:t>
            </a:r>
            <a:r>
              <a:rPr lang="en-US" dirty="0" err="1" smtClean="0"/>
              <a:t>lika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crtanog</a:t>
            </a:r>
            <a:r>
              <a:rPr lang="en-US" dirty="0" smtClean="0"/>
              <a:t> </a:t>
            </a:r>
            <a:r>
              <a:rPr lang="en-US" dirty="0" err="1" smtClean="0"/>
              <a:t>filma</a:t>
            </a:r>
            <a:r>
              <a:rPr lang="en-US" dirty="0" smtClean="0"/>
              <a:t>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prosečan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poena</a:t>
            </a:r>
            <a:r>
              <a:rPr lang="en-US" dirty="0" smtClean="0"/>
              <a:t> </a:t>
            </a:r>
            <a:r>
              <a:rPr lang="en-US" dirty="0" err="1" smtClean="0"/>
              <a:t>dobijenih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zadatku</a:t>
            </a:r>
            <a:r>
              <a:rPr lang="sr-Latn-R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Analiza ponašanja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Dva ili više posmatrača </a:t>
            </a:r>
          </a:p>
          <a:p>
            <a:pPr algn="just"/>
            <a:r>
              <a:rPr lang="sr-Latn-RS" dirty="0" smtClean="0"/>
              <a:t>Cilj </a:t>
            </a:r>
            <a:r>
              <a:rPr lang="sr-Latn-RS" dirty="0" smtClean="0"/>
              <a:t>posmatranja (</a:t>
            </a:r>
            <a:r>
              <a:rPr lang="sr-Latn-RS" dirty="0" smtClean="0"/>
              <a:t>operacionalan - konkretan) </a:t>
            </a:r>
            <a:r>
              <a:rPr lang="sr-Latn-RS" dirty="0" smtClean="0"/>
              <a:t>– razlika u odnosu na slična ponašanja</a:t>
            </a:r>
          </a:p>
          <a:p>
            <a:pPr algn="just"/>
            <a:r>
              <a:rPr lang="sr-Latn-RS" dirty="0" smtClean="0"/>
              <a:t>Vreme posmatranja (vremenski period i satnica)</a:t>
            </a:r>
          </a:p>
          <a:p>
            <a:pPr algn="just"/>
            <a:r>
              <a:rPr lang="sr-Latn-RS" dirty="0" smtClean="0"/>
              <a:t>Okruženje u kom se vrši posmatranje</a:t>
            </a:r>
          </a:p>
          <a:p>
            <a:pPr algn="just"/>
            <a:r>
              <a:rPr lang="sr-Latn-RS" dirty="0" smtClean="0"/>
              <a:t>Saglasnost izveštaja više </a:t>
            </a:r>
            <a:r>
              <a:rPr lang="sr-Latn-RS" dirty="0" smtClean="0"/>
              <a:t>posmatrača</a:t>
            </a:r>
            <a:endParaRPr lang="sr-Latn-RS" dirty="0" smtClean="0"/>
          </a:p>
          <a:p>
            <a:r>
              <a:rPr lang="sr-Latn-RS" dirty="0" smtClean="0"/>
              <a:t>Neposredno beleženje ili kodiranje sadržaja video snimka</a:t>
            </a:r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Kendall, P. C., &amp; Wilcox, L. E. (1979). Self-control in children: Development of a rating scale. </a:t>
            </a:r>
            <a:r>
              <a:rPr lang="en-US" i="1" dirty="0" smtClean="0"/>
              <a:t>Journal of Consulting and Clinical psychology</a:t>
            </a:r>
            <a:r>
              <a:rPr lang="en-US" dirty="0" smtClean="0"/>
              <a:t>, </a:t>
            </a:r>
            <a:r>
              <a:rPr lang="en-US" i="1" dirty="0" smtClean="0"/>
              <a:t>47</a:t>
            </a:r>
            <a:r>
              <a:rPr lang="en-US" dirty="0" smtClean="0"/>
              <a:t>(6), 1020</a:t>
            </a:r>
            <a:r>
              <a:rPr lang="sr-Latn-RS" dirty="0" smtClean="0"/>
              <a:t>-1029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Kochanska</a:t>
            </a:r>
            <a:r>
              <a:rPr lang="en-US" dirty="0" smtClean="0"/>
              <a:t>, G., Murray, K., Jacques, T. Y., Koenig, A. L., &amp; </a:t>
            </a:r>
            <a:r>
              <a:rPr lang="en-US" dirty="0" err="1" smtClean="0"/>
              <a:t>Vandegeest</a:t>
            </a:r>
            <a:r>
              <a:rPr lang="en-US" dirty="0" smtClean="0"/>
              <a:t>, K. A. (1996). Inhibitory control in young children and its role in emerging internalization. </a:t>
            </a:r>
            <a:r>
              <a:rPr lang="en-US" i="1" dirty="0" smtClean="0"/>
              <a:t>Child development</a:t>
            </a:r>
            <a:r>
              <a:rPr lang="en-US" dirty="0" smtClean="0"/>
              <a:t>, </a:t>
            </a:r>
            <a:r>
              <a:rPr lang="en-US" i="1" dirty="0" smtClean="0"/>
              <a:t>67</a:t>
            </a:r>
            <a:r>
              <a:rPr lang="en-US" dirty="0" smtClean="0"/>
              <a:t>(2), 490-507. </a:t>
            </a:r>
          </a:p>
          <a:p>
            <a:r>
              <a:rPr lang="en-US" dirty="0" err="1" smtClean="0"/>
              <a:t>Rothbart</a:t>
            </a:r>
            <a:r>
              <a:rPr lang="en-US" dirty="0" smtClean="0"/>
              <a:t>, M. K., </a:t>
            </a:r>
            <a:r>
              <a:rPr lang="en-US" dirty="0" err="1" smtClean="0"/>
              <a:t>Ahadi</a:t>
            </a:r>
            <a:r>
              <a:rPr lang="en-US" dirty="0" smtClean="0"/>
              <a:t>, S. A., Hershey, K. L., &amp; Fisher, P. (2001). Investigations of temperament at three to seven years: The Children's Behavior Questionnaire. </a:t>
            </a:r>
            <a:r>
              <a:rPr lang="en-US" i="1" dirty="0" smtClean="0"/>
              <a:t>Child development</a:t>
            </a:r>
            <a:r>
              <a:rPr lang="en-US" dirty="0" smtClean="0"/>
              <a:t>, </a:t>
            </a:r>
            <a:r>
              <a:rPr lang="en-US" i="1" dirty="0" smtClean="0"/>
              <a:t>72</a:t>
            </a:r>
            <a:r>
              <a:rPr lang="en-US" dirty="0" smtClean="0"/>
              <a:t>(5), 1394-1408.</a:t>
            </a:r>
          </a:p>
          <a:p>
            <a:r>
              <a:rPr lang="en-US" dirty="0" smtClean="0"/>
              <a:t>Shields, A. M., &amp; </a:t>
            </a:r>
            <a:r>
              <a:rPr lang="en-US" dirty="0" err="1" smtClean="0"/>
              <a:t>Cicchetti</a:t>
            </a:r>
            <a:r>
              <a:rPr lang="en-US" dirty="0" smtClean="0"/>
              <a:t>, D. (1995, March). The development of an emotion regulation assessment battery: Reliability and validity among at-risk grade-school children. Poster session presented at the biennial meeting of the Society for Research in Child Development, Indianapolis, IN. </a:t>
            </a:r>
          </a:p>
          <a:p>
            <a:r>
              <a:rPr lang="en-US" dirty="0" err="1" smtClean="0"/>
              <a:t>Wehmeyer</a:t>
            </a:r>
            <a:r>
              <a:rPr lang="en-US" dirty="0" smtClean="0"/>
              <a:t>, M. L., &amp; </a:t>
            </a:r>
            <a:r>
              <a:rPr lang="en-US" dirty="0" err="1" smtClean="0"/>
              <a:t>Kelchner</a:t>
            </a:r>
            <a:r>
              <a:rPr lang="en-US" dirty="0" smtClean="0"/>
              <a:t>, K. (1995). The Arc’s </a:t>
            </a:r>
            <a:r>
              <a:rPr lang="en-US" dirty="0" err="1" smtClean="0"/>
              <a:t>SelfDetermination</a:t>
            </a:r>
            <a:r>
              <a:rPr lang="en-US" dirty="0" smtClean="0"/>
              <a:t> Scale. Arlington, TX: Arc National Headquarters.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latin typeface="Arial Black" pitchFamily="34" charset="0"/>
              </a:rPr>
              <a:t>Procena k</a:t>
            </a:r>
            <a:r>
              <a:rPr lang="en-US" dirty="0" err="1" smtClean="0">
                <a:latin typeface="Arial Black" pitchFamily="34" charset="0"/>
              </a:rPr>
              <a:t>apacitet</a:t>
            </a:r>
            <a:r>
              <a:rPr lang="sr-Latn-RS" dirty="0" smtClean="0">
                <a:latin typeface="Arial Black" pitchFamily="34" charset="0"/>
              </a:rPr>
              <a:t>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samoregulacije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kod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osoba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sa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intelektualnom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ometeno</a:t>
            </a:r>
            <a:r>
              <a:rPr lang="sr-Latn-RS" dirty="0" smtClean="0">
                <a:latin typeface="Arial Black" pitchFamily="34" charset="0"/>
              </a:rPr>
              <a:t>šću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>
              <a:buNone/>
            </a:pPr>
            <a:r>
              <a:rPr lang="sr-Latn-RS" dirty="0" smtClean="0"/>
              <a:t>Za procenu nivoa razvijenosti k</a:t>
            </a:r>
            <a:r>
              <a:rPr lang="en-US" dirty="0" err="1" smtClean="0"/>
              <a:t>apacitet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 </a:t>
            </a:r>
            <a:r>
              <a:rPr lang="sr-Latn-RS" dirty="0" smtClean="0"/>
              <a:t>upotrebljavaju se</a:t>
            </a:r>
            <a:r>
              <a:rPr lang="en-US" dirty="0" smtClean="0"/>
              <a:t>: </a:t>
            </a:r>
            <a:endParaRPr lang="sr-Latn-RS" dirty="0" smtClean="0"/>
          </a:p>
          <a:p>
            <a:r>
              <a:rPr lang="en-US" dirty="0" err="1" smtClean="0"/>
              <a:t>skal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upitnici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sr-Latn-RS" dirty="0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prob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sr-Latn-RS" dirty="0" smtClean="0"/>
          </a:p>
          <a:p>
            <a:r>
              <a:rPr lang="en-US" dirty="0" err="1" smtClean="0"/>
              <a:t>analiz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. </a:t>
            </a:r>
            <a:endParaRPr lang="sr-Latn-RS" dirty="0" smtClean="0"/>
          </a:p>
          <a:p>
            <a:endParaRPr lang="sr-Latn-RS" dirty="0" smtClean="0"/>
          </a:p>
          <a:p>
            <a:pPr algn="just"/>
            <a:r>
              <a:rPr lang="en-US" dirty="0" err="1" smtClean="0"/>
              <a:t>Kombinacijom</a:t>
            </a:r>
            <a:r>
              <a:rPr lang="en-US" dirty="0" smtClean="0"/>
              <a:t> </a:t>
            </a:r>
            <a:r>
              <a:rPr lang="sr-Latn-RS" dirty="0" smtClean="0"/>
              <a:t>više izvora informacija</a:t>
            </a:r>
            <a:r>
              <a:rPr lang="en-US" dirty="0" smtClean="0"/>
              <a:t> </a:t>
            </a:r>
            <a:r>
              <a:rPr lang="sr-Latn-RS" dirty="0" smtClean="0"/>
              <a:t>može se dobiti sveobuhvatnija i preciznija procena </a:t>
            </a:r>
            <a:r>
              <a:rPr lang="en-US" dirty="0" err="1" smtClean="0"/>
              <a:t>kapaciteta</a:t>
            </a:r>
            <a:r>
              <a:rPr lang="en-US" dirty="0" smtClean="0"/>
              <a:t> </a:t>
            </a:r>
            <a:r>
              <a:rPr lang="en-US" dirty="0" err="1" smtClean="0"/>
              <a:t>samoregulacije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Primena skala i upitnika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err="1" smtClean="0"/>
              <a:t>Samoi</a:t>
            </a:r>
            <a:r>
              <a:rPr lang="sr-Latn-RS" dirty="0" smtClean="0"/>
              <a:t>zveštavanje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sr-Latn-RS" dirty="0" smtClean="0"/>
              <a:t>Veštine </a:t>
            </a:r>
            <a:r>
              <a:rPr lang="sr-Latn-RS" dirty="0" smtClean="0"/>
              <a:t>komunikacije - primenom nekoliko probnih pitanja p</a:t>
            </a:r>
            <a:r>
              <a:rPr lang="en-US" dirty="0" smtClean="0"/>
              <a:t>re </a:t>
            </a:r>
            <a:r>
              <a:rPr lang="en-US" dirty="0" err="1" smtClean="0"/>
              <a:t>primene</a:t>
            </a:r>
            <a:r>
              <a:rPr lang="en-US" dirty="0" smtClean="0"/>
              <a:t> </a:t>
            </a:r>
            <a:r>
              <a:rPr lang="en-US" dirty="0" err="1" smtClean="0"/>
              <a:t>skale</a:t>
            </a:r>
            <a:r>
              <a:rPr lang="sr-Latn-RS" dirty="0" smtClean="0"/>
              <a:t> neophodno je utvrditi da li </a:t>
            </a:r>
            <a:r>
              <a:rPr lang="sr-Latn-RS" dirty="0" smtClean="0"/>
              <a:t>ispitanik (osoba sa IO) </a:t>
            </a:r>
            <a:r>
              <a:rPr lang="sr-Latn-RS" dirty="0" smtClean="0"/>
              <a:t>razume pitanja i da li na njih može da </a:t>
            </a:r>
            <a:r>
              <a:rPr lang="sr-Latn-RS" dirty="0" smtClean="0"/>
              <a:t>da odgovor.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 algn="just"/>
            <a:r>
              <a:rPr lang="sr-Latn-RS" dirty="0" smtClean="0"/>
              <a:t>Upotreba </a:t>
            </a:r>
            <a:r>
              <a:rPr lang="en-US" dirty="0" err="1" smtClean="0"/>
              <a:t>slik</a:t>
            </a:r>
            <a:r>
              <a:rPr lang="sr-Latn-RS" dirty="0" smtClean="0"/>
              <a:t>a pri gradaciji odgovora (mnogo volim, volim, ne znam, ne volim, </a:t>
            </a:r>
            <a:r>
              <a:rPr lang="sr-Latn-RS" dirty="0" smtClean="0"/>
              <a:t>izuzetno </a:t>
            </a:r>
            <a:r>
              <a:rPr lang="sr-Latn-RS" dirty="0" smtClean="0"/>
              <a:t>ne volim) </a:t>
            </a:r>
            <a:r>
              <a:rPr lang="en-US" dirty="0" err="1" smtClean="0"/>
              <a:t>olakšava</a:t>
            </a:r>
            <a:r>
              <a:rPr lang="en-US" dirty="0" smtClean="0"/>
              <a:t> </a:t>
            </a:r>
            <a:r>
              <a:rPr lang="en-US" dirty="0" err="1" smtClean="0"/>
              <a:t>preciznije</a:t>
            </a:r>
            <a:r>
              <a:rPr lang="en-US" dirty="0" smtClean="0"/>
              <a:t> </a:t>
            </a:r>
            <a:r>
              <a:rPr lang="en-US" dirty="0" err="1" smtClean="0"/>
              <a:t>razlikovanje</a:t>
            </a:r>
            <a:r>
              <a:rPr lang="en-US" dirty="0" smtClean="0"/>
              <a:t> </a:t>
            </a:r>
            <a:r>
              <a:rPr lang="en-US" dirty="0" err="1" smtClean="0"/>
              <a:t>odgovora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skale</a:t>
            </a:r>
            <a:r>
              <a:rPr lang="en-US" dirty="0" smtClean="0"/>
              <a:t> </a:t>
            </a:r>
            <a:r>
              <a:rPr lang="en-US" dirty="0" err="1" smtClean="0"/>
              <a:t>Likertovog</a:t>
            </a:r>
            <a:r>
              <a:rPr lang="en-US" dirty="0" smtClean="0"/>
              <a:t> </a:t>
            </a:r>
            <a:r>
              <a:rPr lang="en-US" dirty="0" err="1" smtClean="0"/>
              <a:t>tipa</a:t>
            </a:r>
            <a:r>
              <a:rPr lang="sr-Latn-RS" dirty="0" smtClean="0"/>
              <a:t>. </a:t>
            </a:r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Primena skala i upitnika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Potrebno je pripremiti d</a:t>
            </a:r>
            <a:r>
              <a:rPr lang="en-US" dirty="0" err="1" smtClean="0"/>
              <a:t>odatn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objašnjenja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sr-Latn-RS" dirty="0" smtClean="0"/>
              <a:t>svako </a:t>
            </a:r>
            <a:r>
              <a:rPr lang="en-US" dirty="0" err="1" smtClean="0"/>
              <a:t>pitanj</a:t>
            </a:r>
            <a:r>
              <a:rPr lang="sr-Latn-RS" dirty="0" smtClean="0"/>
              <a:t>e, kako na rezultate ne bi uticale individualne razlike u tumačenju pojedinih ajtema.   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Samo tehniku s</a:t>
            </a:r>
            <a:r>
              <a:rPr lang="en-US" dirty="0" err="1" smtClean="0"/>
              <a:t>amoizveštavanj</a:t>
            </a:r>
            <a:r>
              <a:rPr lang="sr-Latn-RS" dirty="0" smtClean="0"/>
              <a:t>a, bez kombinovanja sa nekim drugim izvorom informacija,</a:t>
            </a:r>
            <a:r>
              <a:rPr lang="en-US" dirty="0" smtClean="0"/>
              <a:t> </a:t>
            </a:r>
            <a:r>
              <a:rPr lang="sr-Latn-RS" dirty="0" smtClean="0"/>
              <a:t>nije preporučljivo primenjivati </a:t>
            </a:r>
            <a:r>
              <a:rPr lang="sr-Latn-RS" dirty="0" smtClean="0"/>
              <a:t>kod populacije </a:t>
            </a:r>
            <a:r>
              <a:rPr lang="sr-Latn-RS" dirty="0" smtClean="0"/>
              <a:t>osoba </a:t>
            </a:r>
            <a:r>
              <a:rPr lang="en-US" dirty="0" err="1" smtClean="0"/>
              <a:t>sa</a:t>
            </a:r>
            <a:r>
              <a:rPr lang="en-US" dirty="0" smtClean="0"/>
              <a:t> IO.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Tehnika </a:t>
            </a:r>
            <a:r>
              <a:rPr lang="sr-Latn-RS" dirty="0" smtClean="0"/>
              <a:t>s</a:t>
            </a:r>
            <a:r>
              <a:rPr lang="en-US" dirty="0" err="1" smtClean="0"/>
              <a:t>amoizveštavanj</a:t>
            </a:r>
            <a:r>
              <a:rPr lang="sr-Latn-RS" dirty="0" smtClean="0"/>
              <a:t>a</a:t>
            </a:r>
            <a:r>
              <a:rPr lang="sr-Latn-RS" dirty="0" smtClean="0"/>
              <a:t> </a:t>
            </a:r>
            <a:r>
              <a:rPr lang="sr-Latn-RS" dirty="0" smtClean="0"/>
              <a:t>se može korsiti </a:t>
            </a:r>
            <a:r>
              <a:rPr lang="sr-Latn-RS" dirty="0" smtClean="0"/>
              <a:t>samo kod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RS" dirty="0" smtClean="0"/>
              <a:t>lakom i graničnom </a:t>
            </a:r>
            <a:r>
              <a:rPr lang="en-US" dirty="0" smtClean="0"/>
              <a:t>IO</a:t>
            </a:r>
            <a:r>
              <a:rPr lang="sr-Latn-RS" dirty="0" smtClean="0"/>
              <a:t>.</a:t>
            </a:r>
            <a:r>
              <a:rPr lang="en-US" dirty="0" smtClean="0"/>
              <a:t> </a:t>
            </a: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Primena skala i upitnika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Izbegavati pitanja kojima se od osoba sa IO očekuje: </a:t>
            </a:r>
          </a:p>
          <a:p>
            <a:r>
              <a:rPr lang="sr-Latn-RS" dirty="0" smtClean="0"/>
              <a:t>korišćenje</a:t>
            </a:r>
            <a:r>
              <a:rPr lang="en-US" dirty="0" smtClean="0"/>
              <a:t> </a:t>
            </a:r>
            <a:r>
              <a:rPr lang="en-US" dirty="0" err="1" smtClean="0"/>
              <a:t>apstraknog</a:t>
            </a:r>
            <a:r>
              <a:rPr lang="en-US" dirty="0" smtClean="0"/>
              <a:t> </a:t>
            </a:r>
            <a:r>
              <a:rPr lang="en-US" dirty="0" err="1" smtClean="0"/>
              <a:t>mišljenja</a:t>
            </a:r>
            <a:r>
              <a:rPr lang="sr-Latn-RS" dirty="0" smtClean="0"/>
              <a:t>,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(Da li te drugi cene...)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sr-Latn-RS" dirty="0" smtClean="0"/>
              <a:t>k</a:t>
            </a:r>
            <a:r>
              <a:rPr lang="en-US" dirty="0" err="1" smtClean="0"/>
              <a:t>vantifikacija</a:t>
            </a:r>
            <a:r>
              <a:rPr lang="sr-Latn-RS" dirty="0" smtClean="0"/>
              <a:t>,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(Koliko puta ti se desilo da...?)</a:t>
            </a:r>
            <a:r>
              <a:rPr lang="en-US" dirty="0" smtClean="0"/>
              <a:t>, </a:t>
            </a:r>
            <a:endParaRPr lang="sr-Latn-RS" dirty="0" smtClean="0"/>
          </a:p>
          <a:p>
            <a:r>
              <a:rPr lang="sr-Latn-RS" dirty="0" smtClean="0"/>
              <a:t>informacija o </a:t>
            </a:r>
            <a:r>
              <a:rPr lang="sr-Latn-RS" dirty="0" smtClean="0"/>
              <a:t>učestalosti u određenom vremenskom periodu 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(U toku prošle nedelje, koliko si puta tražio pomoć ?)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en-US" dirty="0" err="1" smtClean="0"/>
              <a:t>generalizacija</a:t>
            </a:r>
            <a:r>
              <a:rPr lang="en-US" dirty="0" smtClean="0"/>
              <a:t> </a:t>
            </a:r>
            <a:r>
              <a:rPr lang="en-US" dirty="0" err="1" smtClean="0"/>
              <a:t>određenog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  (Misliš li da većina ljudi ne govori istinu</a:t>
            </a:r>
            <a:r>
              <a:rPr lang="sr-Latn-RS" dirty="0" smtClean="0"/>
              <a:t>.).</a:t>
            </a:r>
            <a:endParaRPr lang="sr-Latn-RS" dirty="0" smtClean="0"/>
          </a:p>
          <a:p>
            <a:endParaRPr lang="sr-Latn-R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Primena skala i upitnika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algn="just"/>
            <a:r>
              <a:rPr lang="sr-Latn-RS" dirty="0" smtClean="0"/>
              <a:t>K</a:t>
            </a:r>
            <a:r>
              <a:rPr lang="en-US" dirty="0" err="1" smtClean="0"/>
              <a:t>ompleksna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pitanja</a:t>
            </a:r>
            <a:r>
              <a:rPr lang="en-US" dirty="0" smtClean="0"/>
              <a:t> o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osobe</a:t>
            </a:r>
            <a:r>
              <a:rPr lang="en-US" dirty="0" smtClean="0"/>
              <a:t> </a:t>
            </a:r>
            <a:r>
              <a:rPr lang="en-US" dirty="0" err="1" smtClean="0"/>
              <a:t>procenjuju</a:t>
            </a:r>
            <a:r>
              <a:rPr lang="en-US" dirty="0" smtClean="0"/>
              <a:t> </a:t>
            </a:r>
            <a:r>
              <a:rPr lang="en-US" dirty="0" err="1" smtClean="0"/>
              <a:t>njihovo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sr-Latn-RS" dirty="0" smtClean="0"/>
              <a:t> (teorija uma)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Potrebno je upotrebiti poznate </a:t>
            </a:r>
            <a:r>
              <a:rPr lang="sr-Latn-RS" dirty="0" smtClean="0"/>
              <a:t>reči i formulisati j</a:t>
            </a:r>
            <a:r>
              <a:rPr lang="en-US" dirty="0" err="1" smtClean="0"/>
              <a:t>ednostavna</a:t>
            </a:r>
            <a:r>
              <a:rPr lang="en-US" dirty="0" smtClean="0"/>
              <a:t> </a:t>
            </a:r>
            <a:r>
              <a:rPr lang="sr-Latn-RS" dirty="0" smtClean="0"/>
              <a:t>konkretna </a:t>
            </a:r>
            <a:r>
              <a:rPr lang="en-US" dirty="0" err="1" smtClean="0"/>
              <a:t>pitanja</a:t>
            </a:r>
            <a:r>
              <a:rPr lang="sr-Latn-RS" dirty="0" smtClean="0"/>
              <a:t>.</a:t>
            </a:r>
          </a:p>
          <a:p>
            <a:pPr algn="just">
              <a:buNone/>
            </a:pPr>
            <a:endParaRPr lang="sr-Latn-RS" dirty="0" smtClean="0"/>
          </a:p>
          <a:p>
            <a:pPr algn="just"/>
            <a:r>
              <a:rPr lang="sr-Latn-RS" dirty="0" smtClean="0"/>
              <a:t>Obezbediti </a:t>
            </a:r>
            <a:r>
              <a:rPr lang="en-US" dirty="0" err="1" smtClean="0"/>
              <a:t>dovoljno</a:t>
            </a:r>
            <a:r>
              <a:rPr lang="en-US" dirty="0" smtClean="0"/>
              <a:t>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sr-Latn-RS" dirty="0" smtClean="0"/>
              <a:t>odgovora. </a:t>
            </a:r>
            <a:endParaRPr lang="sr-Latn-RS" dirty="0" smtClean="0"/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Na s</a:t>
            </a:r>
            <a:r>
              <a:rPr lang="en-US" dirty="0" err="1" smtClean="0"/>
              <a:t>kal</a:t>
            </a:r>
            <a:r>
              <a:rPr lang="sr-Latn-RS" dirty="0" smtClean="0"/>
              <a:t>ama</a:t>
            </a:r>
            <a:r>
              <a:rPr lang="en-US" dirty="0" smtClean="0"/>
              <a:t> </a:t>
            </a:r>
            <a:r>
              <a:rPr lang="sr-Latn-RS" dirty="0" smtClean="0"/>
              <a:t>koje se primenjuju kod </a:t>
            </a: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IO </a:t>
            </a:r>
            <a:r>
              <a:rPr lang="sr-Latn-RS" dirty="0" smtClean="0"/>
              <a:t>važno je da može da se</a:t>
            </a:r>
            <a:r>
              <a:rPr lang="en-US" dirty="0" smtClean="0"/>
              <a:t> </a:t>
            </a:r>
            <a:r>
              <a:rPr lang="sr-Latn-RS" dirty="0" smtClean="0"/>
              <a:t>dobije</a:t>
            </a:r>
            <a:r>
              <a:rPr lang="en-US" dirty="0" smtClean="0"/>
              <a:t> </a:t>
            </a:r>
            <a:r>
              <a:rPr lang="en-US" dirty="0" err="1" smtClean="0"/>
              <a:t>konačn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sr-Latn-RS" dirty="0" smtClean="0"/>
              <a:t>rezultat,</a:t>
            </a:r>
            <a:r>
              <a:rPr lang="en-US" dirty="0" smtClean="0"/>
              <a:t> </a:t>
            </a:r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 err="1" smtClean="0"/>
              <a:t>ispitanik</a:t>
            </a:r>
            <a:r>
              <a:rPr lang="en-US" dirty="0" smtClean="0"/>
              <a:t> ne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odgovor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svak</a:t>
            </a:r>
            <a:r>
              <a:rPr lang="sr-Latn-RS" dirty="0" smtClean="0"/>
              <a:t>u tvrdnju.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Primena skala i upitnika kod osoba sa 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/>
          <a:lstStyle/>
          <a:p>
            <a:pPr algn="just"/>
            <a:r>
              <a:rPr lang="sr-Latn-RS" dirty="0" smtClean="0"/>
              <a:t>Obezbediti kontrolu uticaja socijalno poželjnih odgovora.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Da bi se poboljšala validnost rezultata, potrebno je omogućiti sintezu podataka dobijenih korišćenjem više izvora informacija. </a:t>
            </a:r>
          </a:p>
          <a:p>
            <a:pPr algn="just"/>
            <a:endParaRPr lang="sr-Latn-RS" dirty="0" smtClean="0"/>
          </a:p>
          <a:p>
            <a:pPr algn="just"/>
            <a:r>
              <a:rPr lang="sr-Latn-RS" dirty="0" smtClean="0"/>
              <a:t>Za procenu kapaciteta samoregulacije</a:t>
            </a:r>
            <a:r>
              <a:rPr lang="en-US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se </a:t>
            </a:r>
            <a:r>
              <a:rPr lang="sr-Latn-RS" dirty="0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prilagođ</a:t>
            </a:r>
            <a:r>
              <a:rPr lang="sr-Latn-RS" dirty="0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skal</a:t>
            </a:r>
            <a:r>
              <a:rPr lang="sr-Latn-RS" dirty="0" smtClean="0"/>
              <a:t>e i upitnici</a:t>
            </a:r>
            <a:r>
              <a:rPr lang="en-US" dirty="0" smtClean="0"/>
              <a:t> </a:t>
            </a:r>
            <a:r>
              <a:rPr lang="en-US" dirty="0" err="1" smtClean="0"/>
              <a:t>namenjeni</a:t>
            </a:r>
            <a:r>
              <a:rPr lang="en-US" dirty="0" smtClean="0"/>
              <a:t> o</a:t>
            </a:r>
            <a:r>
              <a:rPr lang="sr-Latn-RS" dirty="0" smtClean="0"/>
              <a:t>sobama tipičnog razvoja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endParaRPr lang="en-US" dirty="0" smtClean="0"/>
          </a:p>
          <a:p>
            <a:pPr algn="just"/>
            <a:r>
              <a:rPr lang="sr-Latn-RS" dirty="0" smtClean="0"/>
              <a:t>Supskale za procenu kapaciteta samoregulacije nalaze se u okviru skala kojima se procenjuje nivo samoodređenja, samoefikasnosti ili drugih bliskih fenomena</a:t>
            </a:r>
            <a:r>
              <a:rPr lang="en-US" dirty="0" smtClean="0"/>
              <a:t>. </a:t>
            </a:r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Arkova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samoodređenja</a:t>
            </a:r>
            <a:r>
              <a:rPr lang="en-US" dirty="0" smtClean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smtClean="0"/>
              <a:t>(</a:t>
            </a:r>
            <a:r>
              <a:rPr lang="en-US" i="1" dirty="0" smtClean="0"/>
              <a:t>The Arc’s self-determination scale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r>
              <a:rPr lang="sr-Latn-RS" dirty="0" smtClean="0"/>
              <a:t>Autori: </a:t>
            </a:r>
            <a:r>
              <a:rPr lang="en-US" dirty="0" err="1" smtClean="0"/>
              <a:t>Wehmeyer</a:t>
            </a:r>
            <a:r>
              <a:rPr lang="en-US" dirty="0" smtClean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Kelchner</a:t>
            </a:r>
            <a:r>
              <a:rPr lang="en-US" dirty="0" smtClean="0"/>
              <a:t>, 1995</a:t>
            </a:r>
            <a:endParaRPr lang="sr-Latn-RS" dirty="0" smtClean="0"/>
          </a:p>
          <a:p>
            <a:r>
              <a:rPr lang="sr-Latn-RS" dirty="0" smtClean="0"/>
              <a:t>Uzrast</a:t>
            </a:r>
            <a:r>
              <a:rPr lang="sr-Latn-RS" dirty="0" smtClean="0"/>
              <a:t>: </a:t>
            </a:r>
            <a:r>
              <a:rPr lang="en-US" dirty="0" smtClean="0"/>
              <a:t>adolescent</a:t>
            </a:r>
            <a:r>
              <a:rPr lang="sr-Latn-RS" dirty="0" smtClean="0"/>
              <a:t>ski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sr-Latn-RS" dirty="0" smtClean="0"/>
              <a:t>Nivo IO: </a:t>
            </a:r>
            <a:r>
              <a:rPr lang="en-US" dirty="0" err="1" smtClean="0"/>
              <a:t>lak</a:t>
            </a:r>
            <a:r>
              <a:rPr lang="sr-Latn-RS" dirty="0" smtClean="0"/>
              <a:t>a</a:t>
            </a:r>
            <a:r>
              <a:rPr lang="en-US" dirty="0" smtClean="0"/>
              <a:t> IO </a:t>
            </a:r>
            <a:endParaRPr lang="sr-Latn-RS" dirty="0" smtClean="0"/>
          </a:p>
          <a:p>
            <a:r>
              <a:rPr lang="en-US" dirty="0" err="1" smtClean="0"/>
              <a:t>Supskala</a:t>
            </a:r>
            <a:r>
              <a:rPr lang="sr-Latn-RS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Samoregulacija</a:t>
            </a:r>
            <a:endParaRPr lang="sr-Latn-RS" dirty="0" smtClean="0"/>
          </a:p>
          <a:p>
            <a:endParaRPr lang="sr-Latn-RS" dirty="0" smtClean="0"/>
          </a:p>
          <a:p>
            <a:pPr>
              <a:buNone/>
            </a:pPr>
            <a:r>
              <a:rPr lang="sr-Latn-RS" dirty="0" smtClean="0"/>
              <a:t>(1)</a:t>
            </a:r>
            <a:r>
              <a:rPr lang="en-US" dirty="0" smtClean="0"/>
              <a:t> </a:t>
            </a:r>
            <a:r>
              <a:rPr lang="en-US" dirty="0" err="1" smtClean="0"/>
              <a:t>Rešavanje</a:t>
            </a:r>
            <a:r>
              <a:rPr lang="en-US" dirty="0" smtClean="0"/>
              <a:t> </a:t>
            </a:r>
            <a:r>
              <a:rPr lang="en-US" dirty="0" err="1" smtClean="0"/>
              <a:t>konflikata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socijalno</a:t>
            </a:r>
            <a:r>
              <a:rPr lang="en-US" dirty="0" smtClean="0"/>
              <a:t> </a:t>
            </a:r>
            <a:r>
              <a:rPr lang="en-US" dirty="0" err="1" smtClean="0"/>
              <a:t>prihvatljiv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endParaRPr lang="sr-Latn-RS" dirty="0" smtClean="0"/>
          </a:p>
          <a:p>
            <a:pPr algn="just"/>
            <a:r>
              <a:rPr lang="sr-Latn-RS" dirty="0" smtClean="0"/>
              <a:t>Nakon što se daju osnovne informacije o problemu</a:t>
            </a:r>
            <a:r>
              <a:rPr lang="en-US" dirty="0" smtClean="0"/>
              <a:t> </a:t>
            </a:r>
            <a:r>
              <a:rPr lang="sr-Latn-RS" dirty="0" smtClean="0"/>
              <a:t>(</a:t>
            </a:r>
            <a:r>
              <a:rPr lang="en-US" dirty="0" err="1" smtClean="0"/>
              <a:t>npr</a:t>
            </a:r>
            <a:r>
              <a:rPr lang="en-US" dirty="0" smtClean="0"/>
              <a:t>. </a:t>
            </a:r>
            <a:r>
              <a:rPr lang="en-US" i="1" dirty="0" err="1" smtClean="0"/>
              <a:t>tvoji</a:t>
            </a:r>
            <a:r>
              <a:rPr lang="en-US" i="1" dirty="0" smtClean="0"/>
              <a:t> </a:t>
            </a:r>
            <a:r>
              <a:rPr lang="en-US" i="1" dirty="0" err="1" smtClean="0"/>
              <a:t>prijatelji</a:t>
            </a:r>
            <a:r>
              <a:rPr lang="en-US" i="1" dirty="0" smtClean="0"/>
              <a:t> se </a:t>
            </a:r>
            <a:r>
              <a:rPr lang="en-US" i="1" dirty="0" err="1" smtClean="0"/>
              <a:t>ponašaju</a:t>
            </a:r>
            <a:r>
              <a:rPr lang="en-US" i="1" dirty="0" smtClean="0"/>
              <a:t> </a:t>
            </a:r>
            <a:r>
              <a:rPr lang="en-US" i="1" dirty="0" err="1" smtClean="0"/>
              <a:t>kao</a:t>
            </a:r>
            <a:r>
              <a:rPr lang="en-US" i="1" dirty="0" smtClean="0"/>
              <a:t> </a:t>
            </a:r>
            <a:r>
              <a:rPr lang="en-US" i="1" dirty="0" err="1" smtClean="0"/>
              <a:t>da</a:t>
            </a:r>
            <a:r>
              <a:rPr lang="en-US" i="1" dirty="0" smtClean="0"/>
              <a:t> </a:t>
            </a:r>
            <a:r>
              <a:rPr lang="en-US" i="1" dirty="0" err="1" smtClean="0"/>
              <a:t>su</a:t>
            </a:r>
            <a:r>
              <a:rPr lang="en-US" i="1" dirty="0" smtClean="0"/>
              <a:t> </a:t>
            </a:r>
            <a:r>
              <a:rPr lang="en-US" i="1" dirty="0" err="1" smtClean="0"/>
              <a:t>ljuti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tebe</a:t>
            </a:r>
            <a:r>
              <a:rPr lang="sr-Latn-RS" i="1" dirty="0" smtClean="0"/>
              <a:t>)</a:t>
            </a:r>
            <a:r>
              <a:rPr lang="sr-Latn-RS" dirty="0" smtClean="0"/>
              <a:t> i o željenom ishodu (</a:t>
            </a:r>
            <a:r>
              <a:rPr lang="en-US" dirty="0" err="1" smtClean="0"/>
              <a:t>npr</a:t>
            </a:r>
            <a:r>
              <a:rPr lang="en-US" dirty="0" smtClean="0"/>
              <a:t>. </a:t>
            </a:r>
            <a:r>
              <a:rPr lang="en-US" i="1" dirty="0" err="1" smtClean="0"/>
              <a:t>Priča</a:t>
            </a:r>
            <a:r>
              <a:rPr lang="en-US" i="1" dirty="0" smtClean="0"/>
              <a:t> se </a:t>
            </a:r>
            <a:r>
              <a:rPr lang="en-US" i="1" dirty="0" err="1" smtClean="0"/>
              <a:t>završava</a:t>
            </a:r>
            <a:r>
              <a:rPr lang="en-US" i="1" dirty="0" smtClean="0"/>
              <a:t> </a:t>
            </a:r>
            <a:r>
              <a:rPr lang="en-US" i="1" dirty="0" err="1" smtClean="0"/>
              <a:t>tako</a:t>
            </a:r>
            <a:r>
              <a:rPr lang="en-US" i="1" dirty="0" smtClean="0"/>
              <a:t> </a:t>
            </a:r>
            <a:r>
              <a:rPr lang="en-US" i="1" dirty="0" err="1" smtClean="0"/>
              <a:t>što</a:t>
            </a:r>
            <a:r>
              <a:rPr lang="en-US" i="1" dirty="0" smtClean="0"/>
              <a:t> se </a:t>
            </a:r>
            <a:r>
              <a:rPr lang="en-US" i="1" dirty="0" err="1" smtClean="0"/>
              <a:t>ti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tvoji</a:t>
            </a:r>
            <a:r>
              <a:rPr lang="en-US" i="1" dirty="0" smtClean="0"/>
              <a:t> </a:t>
            </a:r>
            <a:r>
              <a:rPr lang="en-US" i="1" dirty="0" err="1" smtClean="0"/>
              <a:t>prijatelji</a:t>
            </a:r>
            <a:r>
              <a:rPr lang="en-US" i="1" dirty="0" smtClean="0"/>
              <a:t> </a:t>
            </a:r>
            <a:r>
              <a:rPr lang="en-US" i="1" dirty="0" err="1" smtClean="0"/>
              <a:t>lepo</a:t>
            </a:r>
            <a:r>
              <a:rPr lang="en-US" i="1" dirty="0" smtClean="0"/>
              <a:t> </a:t>
            </a:r>
            <a:r>
              <a:rPr lang="en-US" i="1" dirty="0" err="1" smtClean="0"/>
              <a:t>slažete</a:t>
            </a:r>
            <a:r>
              <a:rPr lang="sr-Latn-RS" dirty="0" smtClean="0"/>
              <a:t>), ispitanik treba da saopšti koje veštine samoregulacije bi upotrebio kako bi rešio problem.</a:t>
            </a:r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M04033917[[fn=Berlin]]_novariants" id="{309C13C0-3BE0-4E8F-8916-1D5516B3B5DD}" vid="{18E1BE87-7240-45DF-8788-3CAEB7F17A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TM00001032</Template>
  <TotalTime>2375</TotalTime>
  <Words>1525</Words>
  <Application>Microsoft Office PowerPoint</Application>
  <PresentationFormat>Custom</PresentationFormat>
  <Paragraphs>165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TM04033917[[fn=Berlin]]_novariants</vt:lpstr>
      <vt:lpstr>Metodski pristupi u razvoju samoregulacije  kod osoba sa intelektualnom ometenošću</vt:lpstr>
      <vt:lpstr>Procena kapaciteta samoregulacije kod osoba sa intelektualnom ometenošću</vt:lpstr>
      <vt:lpstr>Procena kapaciteta samoregulacije kod osoba sa intelektualnom ometenošću</vt:lpstr>
      <vt:lpstr>Primena skala i upitnika kod osoba sa IO</vt:lpstr>
      <vt:lpstr>Primena skala i upitnika kod osoba sa IO</vt:lpstr>
      <vt:lpstr>Primena skala i upitnika kod osoba sa IO</vt:lpstr>
      <vt:lpstr>Primena skala i upitnika kod osoba sa IO</vt:lpstr>
      <vt:lpstr>Primena skala i upitnika kod osoba sa IO</vt:lpstr>
      <vt:lpstr>Arkova skala samoodređenja  (The Arc’s self-determination scale)</vt:lpstr>
      <vt:lpstr>Arkova skala samoodređenja </vt:lpstr>
      <vt:lpstr>Upitnik o dečjem ponašanju  (The Childhood Behaviour Questionnaire CBQ)</vt:lpstr>
      <vt:lpstr>Upitnik o dečjem ponašanju </vt:lpstr>
      <vt:lpstr>Upitnik o dečjem ponašanju </vt:lpstr>
      <vt:lpstr>Skala za procenu samokontrole  (Self-Contorl Rating Scale, SCRS )</vt:lpstr>
      <vt:lpstr>Kontrolna lista emocionalne regulacije (Emotional Regulation Checklist)</vt:lpstr>
      <vt:lpstr>Kontrolna lista emocionalne regulacije</vt:lpstr>
      <vt:lpstr>Kontrolna lista emocionalne regulacije (Emotional Regulation Checklist)</vt:lpstr>
      <vt:lpstr>Zadaci i probe</vt:lpstr>
      <vt:lpstr>Kornjača i zec (Kochanska et al., 1996)</vt:lpstr>
      <vt:lpstr>Spori hod po liniji (Kochanska et al., 1996)</vt:lpstr>
      <vt:lpstr>Krug (Circle) i Telefoni (Kochanska et al., 1996)</vt:lpstr>
      <vt:lpstr>Kula (Kochanska et al., 1996)</vt:lpstr>
      <vt:lpstr>Šaptanje (Kochanska et al., 1996)</vt:lpstr>
      <vt:lpstr>Analiza ponašanja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</dc:creator>
  <cp:lastModifiedBy>unknown</cp:lastModifiedBy>
  <cp:revision>228</cp:revision>
  <dcterms:created xsi:type="dcterms:W3CDTF">2015-09-21T23:12:49Z</dcterms:created>
  <dcterms:modified xsi:type="dcterms:W3CDTF">2018-04-18T11:10:17Z</dcterms:modified>
</cp:coreProperties>
</file>